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 id="2147483854" r:id="rId2"/>
    <p:sldMasterId id="2147483857" r:id="rId3"/>
  </p:sldMasterIdLst>
  <p:notesMasterIdLst>
    <p:notesMasterId r:id="rId20"/>
  </p:notesMasterIdLst>
  <p:handoutMasterIdLst>
    <p:handoutMasterId r:id="rId21"/>
  </p:handoutMasterIdLst>
  <p:sldIdLst>
    <p:sldId id="4848" r:id="rId4"/>
    <p:sldId id="4849" r:id="rId5"/>
    <p:sldId id="4859" r:id="rId6"/>
    <p:sldId id="4835" r:id="rId7"/>
    <p:sldId id="4846" r:id="rId8"/>
    <p:sldId id="4847" r:id="rId9"/>
    <p:sldId id="4850" r:id="rId10"/>
    <p:sldId id="4854" r:id="rId11"/>
    <p:sldId id="4853" r:id="rId12"/>
    <p:sldId id="4862" r:id="rId13"/>
    <p:sldId id="4852" r:id="rId14"/>
    <p:sldId id="4860" r:id="rId15"/>
    <p:sldId id="4858" r:id="rId16"/>
    <p:sldId id="4864" r:id="rId17"/>
    <p:sldId id="4855" r:id="rId18"/>
    <p:sldId id="4861" r:id="rId19"/>
  </p:sldIdLst>
  <p:sldSz cx="9144000" cy="6858000" type="screen4x3"/>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8">
          <p15:clr>
            <a:srgbClr val="A4A3A4"/>
          </p15:clr>
        </p15:guide>
        <p15:guide id="2" orient="horz" pos="3888">
          <p15:clr>
            <a:srgbClr val="A4A3A4"/>
          </p15:clr>
        </p15:guide>
        <p15:guide id="3" orient="horz" pos="223">
          <p15:clr>
            <a:srgbClr val="A4A3A4"/>
          </p15:clr>
        </p15:guide>
        <p15:guide id="4" orient="horz" pos="4032">
          <p15:clr>
            <a:srgbClr val="A4A3A4"/>
          </p15:clr>
        </p15:guide>
        <p15:guide id="5" orient="horz" pos="488">
          <p15:clr>
            <a:srgbClr val="A4A3A4"/>
          </p15:clr>
        </p15:guide>
        <p15:guide id="6" orient="horz" pos="96">
          <p15:clr>
            <a:srgbClr val="A4A3A4"/>
          </p15:clr>
        </p15:guide>
        <p15:guide id="7" orient="horz" pos="3600">
          <p15:clr>
            <a:srgbClr val="A4A3A4"/>
          </p15:clr>
        </p15:guide>
        <p15:guide id="8" orient="horz" pos="4203">
          <p15:clr>
            <a:srgbClr val="A4A3A4"/>
          </p15:clr>
        </p15:guide>
        <p15:guide id="9" orient="horz" pos="1248">
          <p15:clr>
            <a:srgbClr val="A4A3A4"/>
          </p15:clr>
        </p15:guide>
        <p15:guide id="10" pos="2880">
          <p15:clr>
            <a:srgbClr val="A4A3A4"/>
          </p15:clr>
        </p15:guide>
        <p15:guide id="11" pos="432">
          <p15:clr>
            <a:srgbClr val="A4A3A4"/>
          </p15:clr>
        </p15:guide>
        <p15:guide id="12" pos="547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eckman, Rebekah" initials="BR" lastIdx="1" clrIdx="0">
    <p:extLst>
      <p:ext uri="{19B8F6BF-5375-455C-9EA6-DF929625EA0E}">
        <p15:presenceInfo xmlns:p15="http://schemas.microsoft.com/office/powerpoint/2012/main" userId="S-1-5-21-3061956908-2738319542-621568764-52149" providerId="AD"/>
      </p:ext>
    </p:extLst>
  </p:cmAuthor>
  <p:cmAuthor id="2" name="Meyer, Jesse" initials="MJ" lastIdx="1" clrIdx="1">
    <p:extLst>
      <p:ext uri="{19B8F6BF-5375-455C-9EA6-DF929625EA0E}">
        <p15:presenceInfo xmlns:p15="http://schemas.microsoft.com/office/powerpoint/2012/main" userId="S::jmeyer@nm.org::d467d86f-a899-4857-93a8-cca0c90359b3" providerId="AD"/>
      </p:ext>
    </p:extLst>
  </p:cmAuthor>
  <p:cmAuthor id="3" name="Siemen, Jennifer" initials="SJ" lastIdx="2" clrIdx="2">
    <p:extLst>
      <p:ext uri="{19B8F6BF-5375-455C-9EA6-DF929625EA0E}">
        <p15:presenceInfo xmlns:p15="http://schemas.microsoft.com/office/powerpoint/2012/main" userId="S::siemenje@nm.org::558688e8-8f3a-4aab-a9da-4ff61b2761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8F8F8"/>
    <a:srgbClr val="6B6B6B"/>
    <a:srgbClr val="66FF33"/>
    <a:srgbClr val="9586BE"/>
    <a:srgbClr val="61468B"/>
    <a:srgbClr val="B0A2B1"/>
    <a:srgbClr val="FFFFFF"/>
    <a:srgbClr val="CCCCCC"/>
    <a:srgbClr val="9C9C9C"/>
    <a:srgbClr val="6B7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89" autoAdjust="0"/>
    <p:restoredTop sz="93775" autoAdjust="0"/>
  </p:normalViewPr>
  <p:slideViewPr>
    <p:cSldViewPr showGuides="1">
      <p:cViewPr varScale="1">
        <p:scale>
          <a:sx n="82" d="100"/>
          <a:sy n="82" d="100"/>
        </p:scale>
        <p:origin x="1757" y="72"/>
      </p:cViewPr>
      <p:guideLst>
        <p:guide orient="horz" pos="2688"/>
        <p:guide orient="horz" pos="3888"/>
        <p:guide orient="horz" pos="223"/>
        <p:guide orient="horz" pos="4032"/>
        <p:guide orient="horz" pos="488"/>
        <p:guide orient="horz" pos="96"/>
        <p:guide orient="horz" pos="3600"/>
        <p:guide orient="horz" pos="4203"/>
        <p:guide orient="horz" pos="1248"/>
        <p:guide pos="2880"/>
        <p:guide pos="432"/>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2" d="100"/>
        <a:sy n="82" d="100"/>
      </p:scale>
      <p:origin x="0" y="0"/>
    </p:cViewPr>
  </p:sorterViewPr>
  <p:notesViewPr>
    <p:cSldViewPr>
      <p:cViewPr varScale="1">
        <p:scale>
          <a:sx n="61" d="100"/>
          <a:sy n="61" d="100"/>
        </p:scale>
        <p:origin x="3110"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E3F90-1BFC-413B-8E98-8C2EBC7E40F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FE93D4A-9CB7-4850-9B99-AF5A51C64743}">
      <dgm:prSet phldrT="[Text]" custT="1"/>
      <dgm:spPr/>
      <dgm:t>
        <a:bodyPr/>
        <a:lstStyle/>
        <a:p>
          <a:r>
            <a:rPr lang="en-US" sz="1600" b="1" dirty="0"/>
            <a:t>Dec/Jan:</a:t>
          </a:r>
        </a:p>
        <a:p>
          <a:r>
            <a:rPr lang="en-US" sz="1600" dirty="0"/>
            <a:t>Benchmarks* are refreshed</a:t>
          </a:r>
        </a:p>
      </dgm:t>
    </dgm:pt>
    <dgm:pt modelId="{2B89CFB9-6AA3-465F-B154-258531D3803C}" type="parTrans" cxnId="{CDFE2D50-20C2-446C-9C6D-956F4AE5BA42}">
      <dgm:prSet/>
      <dgm:spPr/>
      <dgm:t>
        <a:bodyPr/>
        <a:lstStyle/>
        <a:p>
          <a:endParaRPr lang="en-US" sz="2000"/>
        </a:p>
      </dgm:t>
    </dgm:pt>
    <dgm:pt modelId="{22185BD9-E57B-4C1F-BC1F-3679AA706BDB}" type="sibTrans" cxnId="{CDFE2D50-20C2-446C-9C6D-956F4AE5BA42}">
      <dgm:prSet custT="1"/>
      <dgm:spPr/>
      <dgm:t>
        <a:bodyPr/>
        <a:lstStyle/>
        <a:p>
          <a:endParaRPr lang="en-US" sz="1200"/>
        </a:p>
      </dgm:t>
    </dgm:pt>
    <dgm:pt modelId="{BDCA0E37-60B4-4175-B653-5D3357F07F13}">
      <dgm:prSet phldrT="[Text]" custT="1"/>
      <dgm:spPr/>
      <dgm:t>
        <a:bodyPr/>
        <a:lstStyle/>
        <a:p>
          <a:r>
            <a:rPr lang="en-US" sz="1600" b="1" dirty="0"/>
            <a:t>March/April:</a:t>
          </a:r>
        </a:p>
        <a:p>
          <a:r>
            <a:rPr lang="en-US" sz="1600" dirty="0"/>
            <a:t>Rate reviews and modeling</a:t>
          </a:r>
        </a:p>
      </dgm:t>
    </dgm:pt>
    <dgm:pt modelId="{0256EA71-47A3-46FA-8A35-5647B2BB4DE7}" type="parTrans" cxnId="{0A650238-D2C2-4393-8D5D-99E007B43FD0}">
      <dgm:prSet/>
      <dgm:spPr/>
      <dgm:t>
        <a:bodyPr/>
        <a:lstStyle/>
        <a:p>
          <a:endParaRPr lang="en-US" sz="2000"/>
        </a:p>
      </dgm:t>
    </dgm:pt>
    <dgm:pt modelId="{FE33277A-A733-46B9-B819-2677C3B059A6}" type="sibTrans" cxnId="{0A650238-D2C2-4393-8D5D-99E007B43FD0}">
      <dgm:prSet custT="1"/>
      <dgm:spPr/>
      <dgm:t>
        <a:bodyPr/>
        <a:lstStyle/>
        <a:p>
          <a:endParaRPr lang="en-US" sz="1200"/>
        </a:p>
      </dgm:t>
    </dgm:pt>
    <dgm:pt modelId="{15B05C0C-E0C7-4AFE-83A8-EC363A771EE6}">
      <dgm:prSet phldrT="[Text]" custT="1"/>
      <dgm:spPr/>
      <dgm:t>
        <a:bodyPr/>
        <a:lstStyle/>
        <a:p>
          <a:r>
            <a:rPr lang="en-US" sz="1600" dirty="0"/>
            <a:t>If warranted, adjustment to </a:t>
          </a:r>
          <a:r>
            <a:rPr lang="en-US" sz="1600" dirty="0" err="1"/>
            <a:t>wRVU</a:t>
          </a:r>
          <a:r>
            <a:rPr lang="en-US" sz="1600" dirty="0"/>
            <a:t> value is made for the following fiscal year</a:t>
          </a:r>
        </a:p>
      </dgm:t>
    </dgm:pt>
    <dgm:pt modelId="{E3D75840-8149-4AD1-A2CF-997559E4B017}" type="parTrans" cxnId="{E3D1CECC-9B89-442D-90F3-18C772CBFC55}">
      <dgm:prSet/>
      <dgm:spPr/>
      <dgm:t>
        <a:bodyPr/>
        <a:lstStyle/>
        <a:p>
          <a:endParaRPr lang="en-US" sz="2000"/>
        </a:p>
      </dgm:t>
    </dgm:pt>
    <dgm:pt modelId="{F3DB7FD2-33E7-4069-A226-501CB7B3F80C}" type="sibTrans" cxnId="{E3D1CECC-9B89-442D-90F3-18C772CBFC55}">
      <dgm:prSet custT="1"/>
      <dgm:spPr/>
      <dgm:t>
        <a:bodyPr/>
        <a:lstStyle/>
        <a:p>
          <a:endParaRPr lang="en-US" sz="1200"/>
        </a:p>
      </dgm:t>
    </dgm:pt>
    <dgm:pt modelId="{05BD9981-A5A5-4CFD-8788-664DED20CCC5}" type="pres">
      <dgm:prSet presAssocID="{565E3F90-1BFC-413B-8E98-8C2EBC7E40FE}" presName="cycle" presStyleCnt="0">
        <dgm:presLayoutVars>
          <dgm:dir/>
          <dgm:resizeHandles val="exact"/>
        </dgm:presLayoutVars>
      </dgm:prSet>
      <dgm:spPr/>
    </dgm:pt>
    <dgm:pt modelId="{C7391A8B-5528-48C4-A1DD-F8CFD3E86164}" type="pres">
      <dgm:prSet presAssocID="{FFE93D4A-9CB7-4850-9B99-AF5A51C64743}" presName="node" presStyleLbl="node1" presStyleIdx="0" presStyleCnt="3">
        <dgm:presLayoutVars>
          <dgm:bulletEnabled val="1"/>
        </dgm:presLayoutVars>
      </dgm:prSet>
      <dgm:spPr/>
    </dgm:pt>
    <dgm:pt modelId="{1078A593-194B-4F67-8F9B-D2AE9E9557A6}" type="pres">
      <dgm:prSet presAssocID="{22185BD9-E57B-4C1F-BC1F-3679AA706BDB}" presName="sibTrans" presStyleLbl="sibTrans2D1" presStyleIdx="0" presStyleCnt="3"/>
      <dgm:spPr/>
    </dgm:pt>
    <dgm:pt modelId="{B070A9C8-7774-4150-8527-89D26341008A}" type="pres">
      <dgm:prSet presAssocID="{22185BD9-E57B-4C1F-BC1F-3679AA706BDB}" presName="connectorText" presStyleLbl="sibTrans2D1" presStyleIdx="0" presStyleCnt="3"/>
      <dgm:spPr/>
    </dgm:pt>
    <dgm:pt modelId="{0D23E5F9-B237-490F-B6C8-A3E1857C82A1}" type="pres">
      <dgm:prSet presAssocID="{BDCA0E37-60B4-4175-B653-5D3357F07F13}" presName="node" presStyleLbl="node1" presStyleIdx="1" presStyleCnt="3">
        <dgm:presLayoutVars>
          <dgm:bulletEnabled val="1"/>
        </dgm:presLayoutVars>
      </dgm:prSet>
      <dgm:spPr/>
    </dgm:pt>
    <dgm:pt modelId="{CB8BF164-1AAF-461D-945D-130F759B5DD5}" type="pres">
      <dgm:prSet presAssocID="{FE33277A-A733-46B9-B819-2677C3B059A6}" presName="sibTrans" presStyleLbl="sibTrans2D1" presStyleIdx="1" presStyleCnt="3"/>
      <dgm:spPr/>
    </dgm:pt>
    <dgm:pt modelId="{8E08C058-D8AA-43EA-A501-2BDA41B3BEFF}" type="pres">
      <dgm:prSet presAssocID="{FE33277A-A733-46B9-B819-2677C3B059A6}" presName="connectorText" presStyleLbl="sibTrans2D1" presStyleIdx="1" presStyleCnt="3"/>
      <dgm:spPr/>
    </dgm:pt>
    <dgm:pt modelId="{34D08B78-6CFE-4D25-9837-8D309B283DE1}" type="pres">
      <dgm:prSet presAssocID="{15B05C0C-E0C7-4AFE-83A8-EC363A771EE6}" presName="node" presStyleLbl="node1" presStyleIdx="2" presStyleCnt="3">
        <dgm:presLayoutVars>
          <dgm:bulletEnabled val="1"/>
        </dgm:presLayoutVars>
      </dgm:prSet>
      <dgm:spPr/>
    </dgm:pt>
    <dgm:pt modelId="{11C0343F-06BE-45FF-BCDB-CBC77ED190DE}" type="pres">
      <dgm:prSet presAssocID="{F3DB7FD2-33E7-4069-A226-501CB7B3F80C}" presName="sibTrans" presStyleLbl="sibTrans2D1" presStyleIdx="2" presStyleCnt="3"/>
      <dgm:spPr/>
    </dgm:pt>
    <dgm:pt modelId="{365A004A-8ADF-41B8-AF1A-BE8559D21915}" type="pres">
      <dgm:prSet presAssocID="{F3DB7FD2-33E7-4069-A226-501CB7B3F80C}" presName="connectorText" presStyleLbl="sibTrans2D1" presStyleIdx="2" presStyleCnt="3"/>
      <dgm:spPr/>
    </dgm:pt>
  </dgm:ptLst>
  <dgm:cxnLst>
    <dgm:cxn modelId="{A0E5DD04-FB3D-402A-9578-ABC1ED87B856}" type="presOf" srcId="{FE33277A-A733-46B9-B819-2677C3B059A6}" destId="{CB8BF164-1AAF-461D-945D-130F759B5DD5}" srcOrd="0" destOrd="0" presId="urn:microsoft.com/office/officeart/2005/8/layout/cycle2"/>
    <dgm:cxn modelId="{0A650238-D2C2-4393-8D5D-99E007B43FD0}" srcId="{565E3F90-1BFC-413B-8E98-8C2EBC7E40FE}" destId="{BDCA0E37-60B4-4175-B653-5D3357F07F13}" srcOrd="1" destOrd="0" parTransId="{0256EA71-47A3-46FA-8A35-5647B2BB4DE7}" sibTransId="{FE33277A-A733-46B9-B819-2677C3B059A6}"/>
    <dgm:cxn modelId="{CDFE2D50-20C2-446C-9C6D-956F4AE5BA42}" srcId="{565E3F90-1BFC-413B-8E98-8C2EBC7E40FE}" destId="{FFE93D4A-9CB7-4850-9B99-AF5A51C64743}" srcOrd="0" destOrd="0" parTransId="{2B89CFB9-6AA3-465F-B154-258531D3803C}" sibTransId="{22185BD9-E57B-4C1F-BC1F-3679AA706BDB}"/>
    <dgm:cxn modelId="{826CD172-BAEF-40FD-BEBB-1C636980DCF3}" type="presOf" srcId="{F3DB7FD2-33E7-4069-A226-501CB7B3F80C}" destId="{11C0343F-06BE-45FF-BCDB-CBC77ED190DE}" srcOrd="0" destOrd="0" presId="urn:microsoft.com/office/officeart/2005/8/layout/cycle2"/>
    <dgm:cxn modelId="{B74A1D74-831C-479D-9967-46DF322F5A50}" type="presOf" srcId="{FE33277A-A733-46B9-B819-2677C3B059A6}" destId="{8E08C058-D8AA-43EA-A501-2BDA41B3BEFF}" srcOrd="1" destOrd="0" presId="urn:microsoft.com/office/officeart/2005/8/layout/cycle2"/>
    <dgm:cxn modelId="{1BF1298E-14A5-4937-9B4D-C734FE3BF899}" type="presOf" srcId="{22185BD9-E57B-4C1F-BC1F-3679AA706BDB}" destId="{1078A593-194B-4F67-8F9B-D2AE9E9557A6}" srcOrd="0" destOrd="0" presId="urn:microsoft.com/office/officeart/2005/8/layout/cycle2"/>
    <dgm:cxn modelId="{4B407DA9-B390-4E6D-90C7-5E2269CC492E}" type="presOf" srcId="{FFE93D4A-9CB7-4850-9B99-AF5A51C64743}" destId="{C7391A8B-5528-48C4-A1DD-F8CFD3E86164}" srcOrd="0" destOrd="0" presId="urn:microsoft.com/office/officeart/2005/8/layout/cycle2"/>
    <dgm:cxn modelId="{D208B1C8-68B8-4367-ADF4-01E86426A3E2}" type="presOf" srcId="{F3DB7FD2-33E7-4069-A226-501CB7B3F80C}" destId="{365A004A-8ADF-41B8-AF1A-BE8559D21915}" srcOrd="1" destOrd="0" presId="urn:microsoft.com/office/officeart/2005/8/layout/cycle2"/>
    <dgm:cxn modelId="{E3D1CECC-9B89-442D-90F3-18C772CBFC55}" srcId="{565E3F90-1BFC-413B-8E98-8C2EBC7E40FE}" destId="{15B05C0C-E0C7-4AFE-83A8-EC363A771EE6}" srcOrd="2" destOrd="0" parTransId="{E3D75840-8149-4AD1-A2CF-997559E4B017}" sibTransId="{F3DB7FD2-33E7-4069-A226-501CB7B3F80C}"/>
    <dgm:cxn modelId="{1922C1CF-D3DF-456B-A726-E5898C05FD48}" type="presOf" srcId="{BDCA0E37-60B4-4175-B653-5D3357F07F13}" destId="{0D23E5F9-B237-490F-B6C8-A3E1857C82A1}" srcOrd="0" destOrd="0" presId="urn:microsoft.com/office/officeart/2005/8/layout/cycle2"/>
    <dgm:cxn modelId="{F8312FE4-1B6D-4703-902A-FBEBAF9A4F8B}" type="presOf" srcId="{22185BD9-E57B-4C1F-BC1F-3679AA706BDB}" destId="{B070A9C8-7774-4150-8527-89D26341008A}" srcOrd="1" destOrd="0" presId="urn:microsoft.com/office/officeart/2005/8/layout/cycle2"/>
    <dgm:cxn modelId="{DD0EB0EF-40EC-4171-A15F-9D00DA0FAC72}" type="presOf" srcId="{15B05C0C-E0C7-4AFE-83A8-EC363A771EE6}" destId="{34D08B78-6CFE-4D25-9837-8D309B283DE1}" srcOrd="0" destOrd="0" presId="urn:microsoft.com/office/officeart/2005/8/layout/cycle2"/>
    <dgm:cxn modelId="{AA4548F6-D666-436D-A524-1485D7A0B669}" type="presOf" srcId="{565E3F90-1BFC-413B-8E98-8C2EBC7E40FE}" destId="{05BD9981-A5A5-4CFD-8788-664DED20CCC5}" srcOrd="0" destOrd="0" presId="urn:microsoft.com/office/officeart/2005/8/layout/cycle2"/>
    <dgm:cxn modelId="{614E4C74-CD4A-45D9-8291-7E637BB51634}" type="presParOf" srcId="{05BD9981-A5A5-4CFD-8788-664DED20CCC5}" destId="{C7391A8B-5528-48C4-A1DD-F8CFD3E86164}" srcOrd="0" destOrd="0" presId="urn:microsoft.com/office/officeart/2005/8/layout/cycle2"/>
    <dgm:cxn modelId="{81A0706E-F866-4174-A85B-537B9403CE81}" type="presParOf" srcId="{05BD9981-A5A5-4CFD-8788-664DED20CCC5}" destId="{1078A593-194B-4F67-8F9B-D2AE9E9557A6}" srcOrd="1" destOrd="0" presId="urn:microsoft.com/office/officeart/2005/8/layout/cycle2"/>
    <dgm:cxn modelId="{4AA961AF-EDCD-48FF-8D81-3DC3741D7728}" type="presParOf" srcId="{1078A593-194B-4F67-8F9B-D2AE9E9557A6}" destId="{B070A9C8-7774-4150-8527-89D26341008A}" srcOrd="0" destOrd="0" presId="urn:microsoft.com/office/officeart/2005/8/layout/cycle2"/>
    <dgm:cxn modelId="{C264B405-A4B2-4DF8-9AF1-96C31F0C547B}" type="presParOf" srcId="{05BD9981-A5A5-4CFD-8788-664DED20CCC5}" destId="{0D23E5F9-B237-490F-B6C8-A3E1857C82A1}" srcOrd="2" destOrd="0" presId="urn:microsoft.com/office/officeart/2005/8/layout/cycle2"/>
    <dgm:cxn modelId="{B10262B3-C511-48BA-BA20-BAA36777D926}" type="presParOf" srcId="{05BD9981-A5A5-4CFD-8788-664DED20CCC5}" destId="{CB8BF164-1AAF-461D-945D-130F759B5DD5}" srcOrd="3" destOrd="0" presId="urn:microsoft.com/office/officeart/2005/8/layout/cycle2"/>
    <dgm:cxn modelId="{69B94B60-C5E1-43F3-9C0D-1B2BB9DD5A4C}" type="presParOf" srcId="{CB8BF164-1AAF-461D-945D-130F759B5DD5}" destId="{8E08C058-D8AA-43EA-A501-2BDA41B3BEFF}" srcOrd="0" destOrd="0" presId="urn:microsoft.com/office/officeart/2005/8/layout/cycle2"/>
    <dgm:cxn modelId="{687F1591-75E7-4FA8-8847-932FD374A8E7}" type="presParOf" srcId="{05BD9981-A5A5-4CFD-8788-664DED20CCC5}" destId="{34D08B78-6CFE-4D25-9837-8D309B283DE1}" srcOrd="4" destOrd="0" presId="urn:microsoft.com/office/officeart/2005/8/layout/cycle2"/>
    <dgm:cxn modelId="{D5A25EA4-7070-4103-9A13-296A0973F189}" type="presParOf" srcId="{05BD9981-A5A5-4CFD-8788-664DED20CCC5}" destId="{11C0343F-06BE-45FF-BCDB-CBC77ED190DE}" srcOrd="5" destOrd="0" presId="urn:microsoft.com/office/officeart/2005/8/layout/cycle2"/>
    <dgm:cxn modelId="{9BAB5205-51FF-4E86-8971-834F0715DCDF}" type="presParOf" srcId="{11C0343F-06BE-45FF-BCDB-CBC77ED190DE}" destId="{365A004A-8ADF-41B8-AF1A-BE8559D2191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91A8B-5528-48C4-A1DD-F8CFD3E86164}">
      <dsp:nvSpPr>
        <dsp:cNvPr id="0" name=""/>
        <dsp:cNvSpPr/>
      </dsp:nvSpPr>
      <dsp:spPr>
        <a:xfrm>
          <a:off x="2165449" y="606"/>
          <a:ext cx="1765101" cy="17651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Dec/Jan:</a:t>
          </a:r>
        </a:p>
        <a:p>
          <a:pPr marL="0" lvl="0" indent="0" algn="ctr" defTabSz="711200">
            <a:lnSpc>
              <a:spcPct val="90000"/>
            </a:lnSpc>
            <a:spcBef>
              <a:spcPct val="0"/>
            </a:spcBef>
            <a:spcAft>
              <a:spcPct val="35000"/>
            </a:spcAft>
            <a:buNone/>
          </a:pPr>
          <a:r>
            <a:rPr lang="en-US" sz="1600" kern="1200" dirty="0"/>
            <a:t>Benchmarks* are refreshed</a:t>
          </a:r>
        </a:p>
      </dsp:txBody>
      <dsp:txXfrm>
        <a:off x="2423942" y="259099"/>
        <a:ext cx="1248115" cy="1248115"/>
      </dsp:txXfrm>
    </dsp:sp>
    <dsp:sp modelId="{1078A593-194B-4F67-8F9B-D2AE9E9557A6}">
      <dsp:nvSpPr>
        <dsp:cNvPr id="0" name=""/>
        <dsp:cNvSpPr/>
      </dsp:nvSpPr>
      <dsp:spPr>
        <a:xfrm rot="3600000">
          <a:off x="3469294" y="1722603"/>
          <a:ext cx="470660" cy="595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504594" y="1780606"/>
        <a:ext cx="329462" cy="357433"/>
      </dsp:txXfrm>
    </dsp:sp>
    <dsp:sp modelId="{0D23E5F9-B237-490F-B6C8-A3E1857C82A1}">
      <dsp:nvSpPr>
        <dsp:cNvPr id="0" name=""/>
        <dsp:cNvSpPr/>
      </dsp:nvSpPr>
      <dsp:spPr>
        <a:xfrm>
          <a:off x="3492018" y="2298292"/>
          <a:ext cx="1765101" cy="17651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March/April:</a:t>
          </a:r>
        </a:p>
        <a:p>
          <a:pPr marL="0" lvl="0" indent="0" algn="ctr" defTabSz="711200">
            <a:lnSpc>
              <a:spcPct val="90000"/>
            </a:lnSpc>
            <a:spcBef>
              <a:spcPct val="0"/>
            </a:spcBef>
            <a:spcAft>
              <a:spcPct val="35000"/>
            </a:spcAft>
            <a:buNone/>
          </a:pPr>
          <a:r>
            <a:rPr lang="en-US" sz="1600" kern="1200" dirty="0"/>
            <a:t>Rate reviews and modeling</a:t>
          </a:r>
        </a:p>
      </dsp:txBody>
      <dsp:txXfrm>
        <a:off x="3750511" y="2556785"/>
        <a:ext cx="1248115" cy="1248115"/>
      </dsp:txXfrm>
    </dsp:sp>
    <dsp:sp modelId="{CB8BF164-1AAF-461D-945D-130F759B5DD5}">
      <dsp:nvSpPr>
        <dsp:cNvPr id="0" name=""/>
        <dsp:cNvSpPr/>
      </dsp:nvSpPr>
      <dsp:spPr>
        <a:xfrm rot="10800000">
          <a:off x="2825990" y="2882982"/>
          <a:ext cx="470660" cy="595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967188" y="3002126"/>
        <a:ext cx="329462" cy="357433"/>
      </dsp:txXfrm>
    </dsp:sp>
    <dsp:sp modelId="{34D08B78-6CFE-4D25-9837-8D309B283DE1}">
      <dsp:nvSpPr>
        <dsp:cNvPr id="0" name=""/>
        <dsp:cNvSpPr/>
      </dsp:nvSpPr>
      <dsp:spPr>
        <a:xfrm>
          <a:off x="838879" y="2298292"/>
          <a:ext cx="1765101" cy="17651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If warranted, adjustment to </a:t>
          </a:r>
          <a:r>
            <a:rPr lang="en-US" sz="1600" kern="1200" dirty="0" err="1"/>
            <a:t>wRVU</a:t>
          </a:r>
          <a:r>
            <a:rPr lang="en-US" sz="1600" kern="1200" dirty="0"/>
            <a:t> value is made for the following fiscal year</a:t>
          </a:r>
        </a:p>
      </dsp:txBody>
      <dsp:txXfrm>
        <a:off x="1097372" y="2556785"/>
        <a:ext cx="1248115" cy="1248115"/>
      </dsp:txXfrm>
    </dsp:sp>
    <dsp:sp modelId="{11C0343F-06BE-45FF-BCDB-CBC77ED190DE}">
      <dsp:nvSpPr>
        <dsp:cNvPr id="0" name=""/>
        <dsp:cNvSpPr/>
      </dsp:nvSpPr>
      <dsp:spPr>
        <a:xfrm rot="18000000">
          <a:off x="2142724" y="1745675"/>
          <a:ext cx="470660" cy="595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178024" y="1925960"/>
        <a:ext cx="329462" cy="35743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5" tIns="44062" rIns="88125" bIns="44062" rtlCol="0"/>
          <a:lstStyle>
            <a:lvl1pPr algn="l">
              <a:defRPr sz="1200"/>
            </a:lvl1pPr>
          </a:lstStyle>
          <a:p>
            <a:endParaRPr lang="en-US"/>
          </a:p>
        </p:txBody>
      </p:sp>
      <p:sp>
        <p:nvSpPr>
          <p:cNvPr id="3" name="Date Placeholder 2"/>
          <p:cNvSpPr>
            <a:spLocks noGrp="1"/>
          </p:cNvSpPr>
          <p:nvPr>
            <p:ph type="dt" sz="quarter" idx="1"/>
          </p:nvPr>
        </p:nvSpPr>
        <p:spPr>
          <a:xfrm>
            <a:off x="3970736" y="2"/>
            <a:ext cx="3038145" cy="464205"/>
          </a:xfrm>
          <a:prstGeom prst="rect">
            <a:avLst/>
          </a:prstGeom>
        </p:spPr>
        <p:txBody>
          <a:bodyPr vert="horz" lIns="88125" tIns="44062" rIns="88125" bIns="44062" rtlCol="0"/>
          <a:lstStyle>
            <a:lvl1pPr algn="r">
              <a:defRPr sz="1200"/>
            </a:lvl1pPr>
          </a:lstStyle>
          <a:p>
            <a:fld id="{1BD6D0B3-A8AC-1F4F-9659-78B6C33AA49D}" type="datetimeFigureOut">
              <a:rPr lang="en-US" smtClean="0"/>
              <a:pPr/>
              <a:t>1/24/2024</a:t>
            </a:fld>
            <a:endParaRPr lang="en-US"/>
          </a:p>
        </p:txBody>
      </p:sp>
      <p:sp>
        <p:nvSpPr>
          <p:cNvPr id="4" name="Footer Placeholder 3"/>
          <p:cNvSpPr>
            <a:spLocks noGrp="1"/>
          </p:cNvSpPr>
          <p:nvPr>
            <p:ph type="ftr" sz="quarter" idx="2"/>
          </p:nvPr>
        </p:nvSpPr>
        <p:spPr>
          <a:xfrm>
            <a:off x="1" y="8830661"/>
            <a:ext cx="3038145" cy="464205"/>
          </a:xfrm>
          <a:prstGeom prst="rect">
            <a:avLst/>
          </a:prstGeom>
        </p:spPr>
        <p:txBody>
          <a:bodyPr vert="horz" lIns="88125" tIns="44062" rIns="88125" bIns="44062" rtlCol="0" anchor="b"/>
          <a:lstStyle>
            <a:lvl1pPr algn="l">
              <a:defRPr sz="1200"/>
            </a:lvl1pPr>
          </a:lstStyle>
          <a:p>
            <a:endParaRPr lang="en-US"/>
          </a:p>
        </p:txBody>
      </p:sp>
      <p:sp>
        <p:nvSpPr>
          <p:cNvPr id="5" name="Slide Number Placeholder 4"/>
          <p:cNvSpPr>
            <a:spLocks noGrp="1"/>
          </p:cNvSpPr>
          <p:nvPr>
            <p:ph type="sldNum" sz="quarter" idx="3"/>
          </p:nvPr>
        </p:nvSpPr>
        <p:spPr>
          <a:xfrm>
            <a:off x="3970736" y="8830661"/>
            <a:ext cx="3038145" cy="464205"/>
          </a:xfrm>
          <a:prstGeom prst="rect">
            <a:avLst/>
          </a:prstGeom>
        </p:spPr>
        <p:txBody>
          <a:bodyPr vert="horz" lIns="88125" tIns="44062" rIns="88125" bIns="44062" rtlCol="0" anchor="b"/>
          <a:lstStyle>
            <a:lvl1pPr algn="r">
              <a:defRPr sz="1200"/>
            </a:lvl1pPr>
          </a:lstStyle>
          <a:p>
            <a:fld id="{45E2E28A-62F3-AA44-99B8-647DE55633C7}" type="slidenum">
              <a:rPr lang="en-US" smtClean="0"/>
              <a:pPr/>
              <a:t>‹#›</a:t>
            </a:fld>
            <a:endParaRPr lang="en-US"/>
          </a:p>
        </p:txBody>
      </p:sp>
    </p:spTree>
    <p:extLst>
      <p:ext uri="{BB962C8B-B14F-4D97-AF65-F5344CB8AC3E}">
        <p14:creationId xmlns:p14="http://schemas.microsoft.com/office/powerpoint/2010/main" val="81106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58" tIns="46579" rIns="93158" bIns="46579" rtlCol="0"/>
          <a:lstStyle>
            <a:lvl1pPr algn="l">
              <a:defRPr sz="13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58" tIns="46579" rIns="93158" bIns="46579" rtlCol="0"/>
          <a:lstStyle>
            <a:lvl1pPr algn="r">
              <a:defRPr sz="1300"/>
            </a:lvl1pPr>
          </a:lstStyle>
          <a:p>
            <a:fld id="{96FCCE9C-97C6-4127-8839-CAB1314A3683}" type="datetimeFigureOut">
              <a:rPr lang="en-US" smtClean="0"/>
              <a:pPr/>
              <a:t>1/24/2024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79" rIns="93158" bIns="46579" rtlCol="0" anchor="ctr"/>
          <a:lstStyle/>
          <a:p>
            <a:endParaRPr lang="en-US"/>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58" tIns="46579" rIns="93158"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4820"/>
          </a:xfrm>
          <a:prstGeom prst="rect">
            <a:avLst/>
          </a:prstGeom>
        </p:spPr>
        <p:txBody>
          <a:bodyPr vert="horz" lIns="93158" tIns="46579" rIns="93158" bIns="46579" rtlCol="0" anchor="b"/>
          <a:lstStyle>
            <a:lvl1pPr algn="l">
              <a:defRPr sz="1300"/>
            </a:lvl1pPr>
          </a:lstStyle>
          <a:p>
            <a:endParaRPr lang="en-US"/>
          </a:p>
        </p:txBody>
      </p:sp>
      <p:sp>
        <p:nvSpPr>
          <p:cNvPr id="7" name="Slide Number Placeholder 6"/>
          <p:cNvSpPr>
            <a:spLocks noGrp="1"/>
          </p:cNvSpPr>
          <p:nvPr>
            <p:ph type="sldNum" sz="quarter" idx="5"/>
          </p:nvPr>
        </p:nvSpPr>
        <p:spPr>
          <a:xfrm>
            <a:off x="3970939" y="8829969"/>
            <a:ext cx="3037840" cy="464820"/>
          </a:xfrm>
          <a:prstGeom prst="rect">
            <a:avLst/>
          </a:prstGeom>
        </p:spPr>
        <p:txBody>
          <a:bodyPr vert="horz" lIns="93158" tIns="46579" rIns="93158" bIns="46579" rtlCol="0" anchor="b"/>
          <a:lstStyle>
            <a:lvl1pPr algn="r">
              <a:defRPr sz="1300"/>
            </a:lvl1pPr>
          </a:lstStyle>
          <a:p>
            <a:fld id="{AF3C882C-6931-48D7-9B18-809CA6FAEAE8}" type="slidenum">
              <a:rPr lang="en-US" smtClean="0"/>
              <a:pPr/>
              <a:t>‹#›</a:t>
            </a:fld>
            <a:endParaRPr lang="en-US"/>
          </a:p>
        </p:txBody>
      </p:sp>
    </p:spTree>
    <p:extLst>
      <p:ext uri="{BB962C8B-B14F-4D97-AF65-F5344CB8AC3E}">
        <p14:creationId xmlns:p14="http://schemas.microsoft.com/office/powerpoint/2010/main" val="248373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555104_NMgradientLH_RGB_102313.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bwMode="gray">
          <a:xfrm>
            <a:off x="1423525" y="2212884"/>
            <a:ext cx="6722379" cy="876329"/>
          </a:xfrm>
        </p:spPr>
        <p:txBody>
          <a:bodyPr rIns="0" bIns="0" anchor="b" anchorCtr="0"/>
          <a:lstStyle>
            <a:lvl1pPr>
              <a:lnSpc>
                <a:spcPct val="90000"/>
              </a:lnSpc>
              <a:defRPr sz="4000" b="0">
                <a:solidFill>
                  <a:schemeClr val="bg1"/>
                </a:solidFill>
              </a:defRPr>
            </a:lvl1pPr>
          </a:lstStyle>
          <a:p>
            <a:r>
              <a:rPr lang="en-US"/>
              <a:t>Document Title</a:t>
            </a:r>
          </a:p>
        </p:txBody>
      </p:sp>
      <p:sp>
        <p:nvSpPr>
          <p:cNvPr id="3" name="Subtitle 2"/>
          <p:cNvSpPr>
            <a:spLocks noGrp="1"/>
          </p:cNvSpPr>
          <p:nvPr>
            <p:ph type="subTitle" idx="1" hasCustomPrompt="1"/>
          </p:nvPr>
        </p:nvSpPr>
        <p:spPr bwMode="gray">
          <a:xfrm>
            <a:off x="1423524" y="3166257"/>
            <a:ext cx="6400800" cy="685800"/>
          </a:xfrm>
        </p:spPr>
        <p:txBody>
          <a:bodyPr/>
          <a:lstStyle>
            <a:lvl1pPr marL="0" indent="0" algn="l">
              <a:lnSpc>
                <a:spcPct val="90000"/>
              </a:lnSpc>
              <a:spcBef>
                <a:spcPts val="0"/>
              </a:spcBef>
              <a:buNone/>
              <a:defRPr sz="24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Document Title</a:t>
            </a:r>
          </a:p>
        </p:txBody>
      </p:sp>
      <p:sp>
        <p:nvSpPr>
          <p:cNvPr id="4" name="Date Placeholder 3"/>
          <p:cNvSpPr>
            <a:spLocks noGrp="1"/>
          </p:cNvSpPr>
          <p:nvPr>
            <p:ph type="dt" sz="half" idx="10"/>
          </p:nvPr>
        </p:nvSpPr>
        <p:spPr bwMode="gray">
          <a:xfrm>
            <a:off x="1423524" y="6528817"/>
            <a:ext cx="850392" cy="168275"/>
          </a:xfrm>
        </p:spPr>
        <p:txBody>
          <a:bodyPr/>
          <a:lstStyle>
            <a:lvl1pPr>
              <a:defRPr>
                <a:solidFill>
                  <a:schemeClr val="bg1"/>
                </a:solidFill>
              </a:defRPr>
            </a:lvl1pPr>
          </a:lstStyle>
          <a:p>
            <a:fld id="{5A4EF83C-4DE7-4B32-8954-874F146D3E11}" type="datetime1">
              <a:rPr lang="en-US" smtClean="0">
                <a:solidFill>
                  <a:prstClr val="white"/>
                </a:solidFill>
              </a:rPr>
              <a:t>1/24/2024</a:t>
            </a:fld>
            <a:endParaRPr>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37" y="911860"/>
            <a:ext cx="2488753" cy="464291"/>
          </a:xfrm>
          <a:prstGeom prst="rect">
            <a:avLst/>
          </a:prstGeom>
        </p:spPr>
      </p:pic>
    </p:spTree>
    <p:extLst>
      <p:ext uri="{BB962C8B-B14F-4D97-AF65-F5344CB8AC3E}">
        <p14:creationId xmlns:p14="http://schemas.microsoft.com/office/powerpoint/2010/main" val="695668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Section Header 9">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37" y="911860"/>
            <a:ext cx="2488753" cy="464291"/>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a:t>Section Title</a:t>
            </a:r>
          </a:p>
        </p:txBody>
      </p:sp>
      <p:sp>
        <p:nvSpPr>
          <p:cNvPr id="3" name="Subtitle 2"/>
          <p:cNvSpPr>
            <a:spLocks noGrp="1"/>
          </p:cNvSpPr>
          <p:nvPr>
            <p:ph type="subTitle" idx="1" hasCustomPrompt="1"/>
          </p:nvPr>
        </p:nvSpPr>
        <p:spPr bwMode="gray">
          <a:xfrm>
            <a:off x="1404256" y="4134996"/>
            <a:ext cx="4386944" cy="935515"/>
          </a:xfrm>
        </p:spPr>
        <p:txBody>
          <a:bodyPr/>
          <a:lstStyle>
            <a:lvl1pPr marL="0" indent="0" algn="l">
              <a:lnSpc>
                <a:spcPct val="90000"/>
              </a:lnSpc>
              <a:spcBef>
                <a:spcPts val="0"/>
              </a:spcBef>
              <a:buNone/>
              <a:defRPr sz="20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102764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Section Header 10">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37" y="911860"/>
            <a:ext cx="2488753" cy="464291"/>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a:t>Section Title</a:t>
            </a:r>
          </a:p>
        </p:txBody>
      </p:sp>
      <p:sp>
        <p:nvSpPr>
          <p:cNvPr id="3" name="Subtitle 2"/>
          <p:cNvSpPr>
            <a:spLocks noGrp="1"/>
          </p:cNvSpPr>
          <p:nvPr>
            <p:ph type="subTitle" idx="1" hasCustomPrompt="1"/>
          </p:nvPr>
        </p:nvSpPr>
        <p:spPr bwMode="gray">
          <a:xfrm>
            <a:off x="1404256" y="4134996"/>
            <a:ext cx="4386944" cy="935515"/>
          </a:xfrm>
        </p:spPr>
        <p:txBody>
          <a:bodyPr/>
          <a:lstStyle>
            <a:lvl1pPr marL="0" indent="0" algn="l">
              <a:lnSpc>
                <a:spcPct val="90000"/>
              </a:lnSpc>
              <a:spcBef>
                <a:spcPts val="0"/>
              </a:spcBef>
              <a:buNone/>
              <a:defRPr sz="20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61430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ection Header 1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37" y="911860"/>
            <a:ext cx="2488753" cy="464291"/>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a:t>Section Title</a:t>
            </a:r>
          </a:p>
        </p:txBody>
      </p:sp>
      <p:sp>
        <p:nvSpPr>
          <p:cNvPr id="3" name="Subtitle 2"/>
          <p:cNvSpPr>
            <a:spLocks noGrp="1"/>
          </p:cNvSpPr>
          <p:nvPr>
            <p:ph type="subTitle" idx="1" hasCustomPrompt="1"/>
          </p:nvPr>
        </p:nvSpPr>
        <p:spPr bwMode="gray">
          <a:xfrm>
            <a:off x="1404256" y="4134996"/>
            <a:ext cx="4386944" cy="935515"/>
          </a:xfrm>
        </p:spPr>
        <p:txBody>
          <a:bodyPr/>
          <a:lstStyle>
            <a:lvl1pPr marL="0" indent="0" algn="l">
              <a:lnSpc>
                <a:spcPct val="90000"/>
              </a:lnSpc>
              <a:spcBef>
                <a:spcPts val="0"/>
              </a:spcBef>
              <a:buNone/>
              <a:defRPr sz="20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3429678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ection Header Your Photo">
    <p:bg bwMode="gray">
      <p:bgPr>
        <a:solidFill>
          <a:schemeClr val="tx2">
            <a:lumMod val="7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5"/>
          <a:stretch/>
        </p:blipFill>
        <p:spPr bwMode="gray">
          <a:xfrm>
            <a:off x="0" y="0"/>
            <a:ext cx="7041616"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37" y="911860"/>
            <a:ext cx="2488753" cy="464291"/>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a:t>Section Title</a:t>
            </a:r>
          </a:p>
        </p:txBody>
      </p:sp>
      <p:sp>
        <p:nvSpPr>
          <p:cNvPr id="3" name="Subtitle 2"/>
          <p:cNvSpPr>
            <a:spLocks noGrp="1"/>
          </p:cNvSpPr>
          <p:nvPr>
            <p:ph type="subTitle" idx="1" hasCustomPrompt="1"/>
          </p:nvPr>
        </p:nvSpPr>
        <p:spPr bwMode="gray">
          <a:xfrm>
            <a:off x="1404256" y="4134996"/>
            <a:ext cx="4386944" cy="935515"/>
          </a:xfrm>
        </p:spPr>
        <p:txBody>
          <a:bodyPr/>
          <a:lstStyle>
            <a:lvl1pPr marL="0" indent="0" algn="l">
              <a:lnSpc>
                <a:spcPct val="90000"/>
              </a:lnSpc>
              <a:spcBef>
                <a:spcPts val="0"/>
              </a:spcBef>
              <a:buNone/>
              <a:defRPr sz="20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Text Goes here</a:t>
            </a:r>
          </a:p>
        </p:txBody>
      </p:sp>
      <p:sp>
        <p:nvSpPr>
          <p:cNvPr id="9" name="TextBox 8"/>
          <p:cNvSpPr txBox="1"/>
          <p:nvPr userDrawn="1"/>
        </p:nvSpPr>
        <p:spPr>
          <a:xfrm>
            <a:off x="9220202" y="877304"/>
            <a:ext cx="1642463" cy="3237496"/>
          </a:xfrm>
          <a:prstGeom prst="rect">
            <a:avLst/>
          </a:prstGeom>
          <a:solidFill>
            <a:schemeClr val="tx1">
              <a:lumMod val="60000"/>
              <a:lumOff val="40000"/>
            </a:schemeClr>
          </a:solidFill>
        </p:spPr>
        <p:txBody>
          <a:bodyPr wrap="square" lIns="0" tIns="0" rIns="0" bIns="0" rtlCol="0">
            <a:noAutofit/>
          </a:bodyPr>
          <a:lstStyle/>
          <a:p>
            <a:pPr>
              <a:lnSpc>
                <a:spcPct val="90000"/>
              </a:lnSpc>
              <a:spcBef>
                <a:spcPts val="601"/>
              </a:spcBef>
            </a:pPr>
            <a:r>
              <a:rPr lang="en-US" sz="1200" spc="-49">
                <a:solidFill>
                  <a:prstClr val="white"/>
                </a:solidFill>
              </a:rPr>
              <a:t>How to put in your own Photo:</a:t>
            </a:r>
          </a:p>
          <a:p>
            <a:pPr>
              <a:lnSpc>
                <a:spcPct val="90000"/>
              </a:lnSpc>
              <a:spcBef>
                <a:spcPts val="601"/>
              </a:spcBef>
            </a:pPr>
            <a:r>
              <a:rPr lang="en-US" sz="1200" spc="-49">
                <a:solidFill>
                  <a:prstClr val="white"/>
                </a:solidFill>
              </a:rPr>
              <a:t>Go to ‘View-Slide Master’</a:t>
            </a:r>
          </a:p>
          <a:p>
            <a:pPr>
              <a:lnSpc>
                <a:spcPct val="90000"/>
              </a:lnSpc>
              <a:spcBef>
                <a:spcPts val="601"/>
              </a:spcBef>
            </a:pPr>
            <a:r>
              <a:rPr lang="en-US" sz="1200" spc="-49">
                <a:solidFill>
                  <a:prstClr val="white"/>
                </a:solidFill>
              </a:rPr>
              <a:t>Go to ‘Insert-Picture’</a:t>
            </a:r>
          </a:p>
          <a:p>
            <a:pPr>
              <a:lnSpc>
                <a:spcPct val="90000"/>
              </a:lnSpc>
              <a:spcBef>
                <a:spcPts val="601"/>
              </a:spcBef>
            </a:pPr>
            <a:r>
              <a:rPr lang="en-US" sz="1200" spc="-49">
                <a:solidFill>
                  <a:prstClr val="white"/>
                </a:solidFill>
              </a:rPr>
              <a:t>Browse to the image you would like to place. Image should be 1024x768, 1200x900, or other 4:3 aspect ratio</a:t>
            </a:r>
          </a:p>
          <a:p>
            <a:pPr>
              <a:lnSpc>
                <a:spcPct val="90000"/>
              </a:lnSpc>
              <a:spcBef>
                <a:spcPts val="601"/>
              </a:spcBef>
            </a:pPr>
            <a:r>
              <a:rPr lang="en-US" sz="1200" spc="-49">
                <a:solidFill>
                  <a:prstClr val="white"/>
                </a:solidFill>
              </a:rPr>
              <a:t>Select image and click OK</a:t>
            </a:r>
          </a:p>
          <a:p>
            <a:pPr>
              <a:lnSpc>
                <a:spcPct val="90000"/>
              </a:lnSpc>
              <a:spcBef>
                <a:spcPts val="601"/>
              </a:spcBef>
            </a:pPr>
            <a:r>
              <a:rPr lang="en-US" sz="1200" spc="-49">
                <a:solidFill>
                  <a:prstClr val="white"/>
                </a:solidFill>
              </a:rPr>
              <a:t>Scale to full screen size if necessary.</a:t>
            </a:r>
          </a:p>
          <a:p>
            <a:pPr>
              <a:lnSpc>
                <a:spcPct val="90000"/>
              </a:lnSpc>
              <a:spcBef>
                <a:spcPts val="601"/>
              </a:spcBef>
            </a:pPr>
            <a:r>
              <a:rPr lang="en-US" sz="1200" spc="-49">
                <a:solidFill>
                  <a:prstClr val="white"/>
                </a:solidFill>
              </a:rPr>
              <a:t>Click image, go to ‘Format-Send to Back’</a:t>
            </a:r>
          </a:p>
          <a:p>
            <a:pPr>
              <a:lnSpc>
                <a:spcPct val="90000"/>
              </a:lnSpc>
              <a:spcBef>
                <a:spcPts val="601"/>
              </a:spcBef>
            </a:pPr>
            <a:r>
              <a:rPr lang="en-US" sz="1200" spc="-49">
                <a:solidFill>
                  <a:prstClr val="white"/>
                </a:solidFill>
              </a:rPr>
              <a:t>Go to ‘View-Normal’ to return to slides</a:t>
            </a:r>
          </a:p>
        </p:txBody>
      </p:sp>
    </p:spTree>
    <p:extLst>
      <p:ext uri="{BB962C8B-B14F-4D97-AF65-F5344CB8AC3E}">
        <p14:creationId xmlns:p14="http://schemas.microsoft.com/office/powerpoint/2010/main" val="3858495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2" y="152400"/>
            <a:ext cx="7713969" cy="762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96013-FE86-4BAA-B1F2-9129BEA62946}" type="datetime1">
              <a:rPr lang="en-US" smtClean="0">
                <a:solidFill>
                  <a:srgbClr val="605F62"/>
                </a:solidFill>
              </a:rPr>
              <a:t>1/24/2024</a:t>
            </a:fld>
            <a:endParaRPr>
              <a:solidFill>
                <a:srgbClr val="605F62"/>
              </a:solidFill>
            </a:endParaRPr>
          </a:p>
        </p:txBody>
      </p:sp>
      <p:sp>
        <p:nvSpPr>
          <p:cNvPr id="5" name="Footer Placeholder 4"/>
          <p:cNvSpPr>
            <a:spLocks noGrp="1"/>
          </p:cNvSpPr>
          <p:nvPr>
            <p:ph type="ftr" sz="quarter" idx="11"/>
          </p:nvPr>
        </p:nvSpPr>
        <p:spPr/>
        <p:txBody>
          <a:bodyPr/>
          <a:lstStyle/>
          <a:p>
            <a:endParaRPr lang="en-US">
              <a:solidFill>
                <a:srgbClr val="605F62"/>
              </a:solidFill>
            </a:endParaRPr>
          </a:p>
        </p:txBody>
      </p:sp>
      <p:sp>
        <p:nvSpPr>
          <p:cNvPr id="6" name="Slide Number Placeholder 5"/>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2"/>
                </a:solidFill>
              </a:defRPr>
            </a:lvl1pPr>
            <a:lvl2pPr marL="206364" indent="0">
              <a:buNone/>
              <a:defRPr/>
            </a:lvl2pPr>
            <a:lvl3pPr marL="457177" indent="0">
              <a:buNone/>
              <a:defRPr/>
            </a:lvl3pPr>
            <a:lvl4pPr marL="631794" indent="0">
              <a:buNone/>
              <a:defRPr/>
            </a:lvl4pPr>
            <a:lvl5pPr marL="804823" indent="0">
              <a:buNone/>
              <a:defRPr/>
            </a:lvl5pPr>
          </a:lstStyle>
          <a:p>
            <a:pPr lvl="0"/>
            <a:r>
              <a:rPr lang="en-US"/>
              <a:t>Slide Subtitle</a:t>
            </a:r>
          </a:p>
        </p:txBody>
      </p:sp>
    </p:spTree>
    <p:extLst>
      <p:ext uri="{BB962C8B-B14F-4D97-AF65-F5344CB8AC3E}">
        <p14:creationId xmlns:p14="http://schemas.microsoft.com/office/powerpoint/2010/main" val="182385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2" y="152400"/>
            <a:ext cx="7713969" cy="762000"/>
          </a:xfrm>
        </p:spPr>
        <p:txBody>
          <a:bodyPr/>
          <a:lstStyle/>
          <a:p>
            <a:r>
              <a:rPr lang="en-US"/>
              <a:t>Click to edit Master title style</a:t>
            </a:r>
          </a:p>
        </p:txBody>
      </p:sp>
      <p:sp>
        <p:nvSpPr>
          <p:cNvPr id="3" name="Content Placeholder 2"/>
          <p:cNvSpPr>
            <a:spLocks noGrp="1"/>
          </p:cNvSpPr>
          <p:nvPr>
            <p:ph sz="half" idx="1"/>
          </p:nvPr>
        </p:nvSpPr>
        <p:spPr>
          <a:xfrm>
            <a:off x="801197" y="1621971"/>
            <a:ext cx="3767328"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00423" y="1621971"/>
            <a:ext cx="3767328"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1C4494-B7C2-49CE-A317-35E17C62D66C}" type="datetime1">
              <a:rPr lang="en-US" smtClean="0">
                <a:solidFill>
                  <a:srgbClr val="605F62"/>
                </a:solidFill>
              </a:rPr>
              <a:t>1/24/2024</a:t>
            </a:fld>
            <a:endParaRPr>
              <a:solidFill>
                <a:srgbClr val="605F62"/>
              </a:solidFill>
            </a:endParaRPr>
          </a:p>
        </p:txBody>
      </p:sp>
      <p:sp>
        <p:nvSpPr>
          <p:cNvPr id="6" name="Footer Placeholder 5"/>
          <p:cNvSpPr>
            <a:spLocks noGrp="1"/>
          </p:cNvSpPr>
          <p:nvPr>
            <p:ph type="ftr" sz="quarter" idx="11"/>
          </p:nvPr>
        </p:nvSpPr>
        <p:spPr/>
        <p:txBody>
          <a:bodyPr/>
          <a:lstStyle/>
          <a:p>
            <a:endParaRPr lang="en-US">
              <a:solidFill>
                <a:srgbClr val="605F62"/>
              </a:solidFill>
            </a:endParaRPr>
          </a:p>
        </p:txBody>
      </p:sp>
      <p:sp>
        <p:nvSpPr>
          <p:cNvPr id="7" name="Slide Number Placeholder 6"/>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990603" y="914400"/>
            <a:ext cx="6857999" cy="457200"/>
          </a:xfrm>
        </p:spPr>
        <p:txBody>
          <a:bodyPr/>
          <a:lstStyle>
            <a:lvl1pPr marL="0" indent="0">
              <a:lnSpc>
                <a:spcPct val="85000"/>
              </a:lnSpc>
              <a:spcBef>
                <a:spcPts val="0"/>
              </a:spcBef>
              <a:buNone/>
              <a:defRPr sz="2000" spc="-80" baseline="0">
                <a:solidFill>
                  <a:schemeClr val="accent2"/>
                </a:solidFill>
              </a:defRPr>
            </a:lvl1pPr>
            <a:lvl2pPr marL="206364" indent="0">
              <a:buNone/>
              <a:defRPr/>
            </a:lvl2pPr>
            <a:lvl3pPr marL="457177" indent="0">
              <a:buNone/>
              <a:defRPr/>
            </a:lvl3pPr>
            <a:lvl4pPr marL="631794" indent="0">
              <a:buNone/>
              <a:defRPr/>
            </a:lvl4pPr>
            <a:lvl5pPr marL="804823" indent="0">
              <a:buNone/>
              <a:defRPr/>
            </a:lvl5pPr>
          </a:lstStyle>
          <a:p>
            <a:pPr lvl="0"/>
            <a:r>
              <a:rPr lang="en-US"/>
              <a:t>Slide Subtitle</a:t>
            </a:r>
          </a:p>
        </p:txBody>
      </p:sp>
    </p:spTree>
    <p:extLst>
      <p:ext uri="{BB962C8B-B14F-4D97-AF65-F5344CB8AC3E}">
        <p14:creationId xmlns:p14="http://schemas.microsoft.com/office/powerpoint/2010/main" val="2991902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624013"/>
            <a:ext cx="3581400" cy="357187"/>
          </a:xfrm>
        </p:spPr>
        <p:txBody>
          <a:bodyPr anchor="b"/>
          <a:lstStyle>
            <a:lvl1pPr marL="0" indent="0">
              <a:buNone/>
              <a:defRPr sz="1851" b="0">
                <a:solidFill>
                  <a:schemeClr val="tx2"/>
                </a:solidFill>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801201" y="1981200"/>
            <a:ext cx="3768895"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08039" y="1624017"/>
            <a:ext cx="3770375" cy="357188"/>
          </a:xfrm>
        </p:spPr>
        <p:txBody>
          <a:bodyPr anchor="b"/>
          <a:lstStyle>
            <a:lvl1pPr marL="0" indent="0">
              <a:buNone/>
              <a:defRPr sz="1851" b="0">
                <a:solidFill>
                  <a:schemeClr val="tx2"/>
                </a:solidFill>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7127" y="1981200"/>
            <a:ext cx="3770375"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596CDE-FDC7-42B0-A7E6-155743D2D436}" type="datetime1">
              <a:rPr lang="en-US" smtClean="0">
                <a:solidFill>
                  <a:srgbClr val="605F62"/>
                </a:solidFill>
              </a:rPr>
              <a:t>1/24/2024</a:t>
            </a:fld>
            <a:endParaRPr>
              <a:solidFill>
                <a:srgbClr val="605F62"/>
              </a:solidFill>
            </a:endParaRPr>
          </a:p>
        </p:txBody>
      </p:sp>
      <p:sp>
        <p:nvSpPr>
          <p:cNvPr id="8" name="Footer Placeholder 7"/>
          <p:cNvSpPr>
            <a:spLocks noGrp="1"/>
          </p:cNvSpPr>
          <p:nvPr>
            <p:ph type="ftr" sz="quarter" idx="11"/>
          </p:nvPr>
        </p:nvSpPr>
        <p:spPr/>
        <p:txBody>
          <a:bodyPr/>
          <a:lstStyle/>
          <a:p>
            <a:endParaRPr lang="en-US">
              <a:solidFill>
                <a:srgbClr val="605F62"/>
              </a:solidFill>
            </a:endParaRPr>
          </a:p>
        </p:txBody>
      </p:sp>
      <p:sp>
        <p:nvSpPr>
          <p:cNvPr id="9" name="Slide Number Placeholder 8"/>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a:p>
        </p:txBody>
      </p:sp>
      <p:sp>
        <p:nvSpPr>
          <p:cNvPr id="14" name="Text Placeholder 10"/>
          <p:cNvSpPr>
            <a:spLocks noGrp="1"/>
          </p:cNvSpPr>
          <p:nvPr>
            <p:ph type="body" sz="quarter" idx="13" hasCustomPrompt="1"/>
          </p:nvPr>
        </p:nvSpPr>
        <p:spPr>
          <a:xfrm>
            <a:off x="990600" y="914400"/>
            <a:ext cx="6852557" cy="457200"/>
          </a:xfrm>
        </p:spPr>
        <p:txBody>
          <a:bodyPr/>
          <a:lstStyle>
            <a:lvl1pPr marL="0" indent="0">
              <a:lnSpc>
                <a:spcPct val="85000"/>
              </a:lnSpc>
              <a:spcBef>
                <a:spcPts val="0"/>
              </a:spcBef>
              <a:buNone/>
              <a:defRPr sz="2000" spc="-80" baseline="0">
                <a:solidFill>
                  <a:schemeClr val="accent2"/>
                </a:solidFill>
              </a:defRPr>
            </a:lvl1pPr>
            <a:lvl2pPr marL="206364" indent="0">
              <a:buNone/>
              <a:defRPr/>
            </a:lvl2pPr>
            <a:lvl3pPr marL="457177" indent="0">
              <a:buNone/>
              <a:defRPr/>
            </a:lvl3pPr>
            <a:lvl4pPr marL="631794" indent="0">
              <a:buNone/>
              <a:defRPr/>
            </a:lvl4pPr>
            <a:lvl5pPr marL="804823" indent="0">
              <a:buNone/>
              <a:defRPr/>
            </a:lvl5pPr>
          </a:lstStyle>
          <a:p>
            <a:pPr lvl="0"/>
            <a:r>
              <a:rPr lang="en-US"/>
              <a:t>Slide Subtitle</a:t>
            </a:r>
          </a:p>
        </p:txBody>
      </p:sp>
    </p:spTree>
    <p:extLst>
      <p:ext uri="{BB962C8B-B14F-4D97-AF65-F5344CB8AC3E}">
        <p14:creationId xmlns:p14="http://schemas.microsoft.com/office/powerpoint/2010/main" val="285843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85160" y="3724712"/>
            <a:ext cx="3586843" cy="347472"/>
          </a:xfrm>
        </p:spPr>
        <p:txBody>
          <a:bodyPr anchor="b"/>
          <a:lstStyle>
            <a:lvl1pPr marL="0" indent="0">
              <a:buNone/>
              <a:defRPr sz="1851" b="0">
                <a:solidFill>
                  <a:schemeClr val="tx2"/>
                </a:solidFill>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2" y="4038600"/>
            <a:ext cx="3579492" cy="1676400"/>
          </a:xfrm>
        </p:spPr>
        <p:txBody>
          <a:bodyPr vert="horz" lIns="0" tIns="0" rIns="91440" bIns="45720" rtlCol="0">
            <a:noAutofit/>
          </a:bodyPr>
          <a:lstStyle>
            <a:lvl1pPr marL="0" indent="0">
              <a:buNone/>
              <a:defRPr lang="en-US" smtClean="0"/>
            </a:lvl1pPr>
            <a:lvl2pPr marL="206364" indent="0">
              <a:buNone/>
              <a:defRPr lang="en-US" smtClean="0"/>
            </a:lvl2pPr>
            <a:lvl3pPr marL="457177" indent="0">
              <a:buNone/>
              <a:defRPr lang="en-US" smtClean="0"/>
            </a:lvl3pPr>
            <a:lvl4pPr marL="631794" indent="0">
              <a:buNone/>
              <a:defRPr lang="en-US" smtClean="0"/>
            </a:lvl4pPr>
            <a:lvl5pPr marL="804823" indent="0">
              <a:buNone/>
              <a:defRPr lang="en-US"/>
            </a:lvl5pPr>
          </a:lstStyle>
          <a:p>
            <a:pPr lvl="0"/>
            <a:r>
              <a:rPr lang="en-US"/>
              <a:t>Click to edit Master text styles</a:t>
            </a:r>
          </a:p>
        </p:txBody>
      </p:sp>
      <p:sp>
        <p:nvSpPr>
          <p:cNvPr id="5" name="Text Placeholder 4"/>
          <p:cNvSpPr>
            <a:spLocks noGrp="1"/>
          </p:cNvSpPr>
          <p:nvPr>
            <p:ph type="body" sz="quarter" idx="3"/>
          </p:nvPr>
        </p:nvSpPr>
        <p:spPr>
          <a:xfrm>
            <a:off x="4908036" y="3724712"/>
            <a:ext cx="3584448" cy="347472"/>
          </a:xfrm>
        </p:spPr>
        <p:txBody>
          <a:bodyPr anchor="b"/>
          <a:lstStyle>
            <a:lvl1pPr marL="0" indent="0">
              <a:buNone/>
              <a:defRPr sz="1851" b="0">
                <a:solidFill>
                  <a:schemeClr val="tx2"/>
                </a:solidFill>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08037" y="4038600"/>
            <a:ext cx="3580899" cy="1676400"/>
          </a:xfrm>
        </p:spPr>
        <p:txBody>
          <a:bodyPr vert="horz" lIns="0" tIns="0" rIns="91440" bIns="45720" rtlCol="0">
            <a:noAutofit/>
          </a:bodyPr>
          <a:lstStyle>
            <a:lvl1pPr marL="0" indent="0">
              <a:buNone/>
              <a:defRPr lang="en-US" dirty="0" smtClean="0"/>
            </a:lvl1pPr>
            <a:lvl2pPr marL="206364" indent="0">
              <a:buNone/>
              <a:defRPr lang="en-US" dirty="0" smtClean="0"/>
            </a:lvl2pPr>
            <a:lvl3pPr marL="457177" indent="0">
              <a:buNone/>
              <a:defRPr lang="en-US" dirty="0" smtClean="0"/>
            </a:lvl3pPr>
            <a:lvl4pPr marL="631794" indent="0">
              <a:buNone/>
              <a:defRPr lang="en-US" dirty="0" smtClean="0"/>
            </a:lvl4pPr>
            <a:lvl5pPr marL="804823" indent="0">
              <a:buNone/>
              <a:defRPr lang="en-US" dirty="0"/>
            </a:lvl5pPr>
          </a:lstStyle>
          <a:p>
            <a:pPr lvl="0"/>
            <a:r>
              <a:rPr lang="en-US"/>
              <a:t>Click to edit Master text styles</a:t>
            </a:r>
          </a:p>
        </p:txBody>
      </p:sp>
      <p:sp>
        <p:nvSpPr>
          <p:cNvPr id="7" name="Date Placeholder 6"/>
          <p:cNvSpPr>
            <a:spLocks noGrp="1"/>
          </p:cNvSpPr>
          <p:nvPr>
            <p:ph type="dt" sz="half" idx="10"/>
          </p:nvPr>
        </p:nvSpPr>
        <p:spPr/>
        <p:txBody>
          <a:bodyPr/>
          <a:lstStyle/>
          <a:p>
            <a:fld id="{FA1A1F4F-C6E1-4EF5-9C0F-15113FFC1EF5}" type="datetime1">
              <a:rPr lang="en-US" smtClean="0">
                <a:solidFill>
                  <a:srgbClr val="605F62"/>
                </a:solidFill>
              </a:rPr>
              <a:t>1/24/2024</a:t>
            </a:fld>
            <a:endParaRPr>
              <a:solidFill>
                <a:srgbClr val="605F62"/>
              </a:solidFill>
            </a:endParaRPr>
          </a:p>
        </p:txBody>
      </p:sp>
      <p:sp>
        <p:nvSpPr>
          <p:cNvPr id="8" name="Footer Placeholder 7"/>
          <p:cNvSpPr>
            <a:spLocks noGrp="1"/>
          </p:cNvSpPr>
          <p:nvPr>
            <p:ph type="ftr" sz="quarter" idx="11"/>
          </p:nvPr>
        </p:nvSpPr>
        <p:spPr/>
        <p:txBody>
          <a:bodyPr/>
          <a:lstStyle/>
          <a:p>
            <a:endParaRPr lang="en-US">
              <a:solidFill>
                <a:srgbClr val="605F62"/>
              </a:solidFill>
            </a:endParaRPr>
          </a:p>
        </p:txBody>
      </p:sp>
      <p:sp>
        <p:nvSpPr>
          <p:cNvPr id="9" name="Slide Number Placeholder 8"/>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a:p>
        </p:txBody>
      </p:sp>
      <p:sp>
        <p:nvSpPr>
          <p:cNvPr id="14" name="Text Placeholder 10"/>
          <p:cNvSpPr>
            <a:spLocks noGrp="1"/>
          </p:cNvSpPr>
          <p:nvPr>
            <p:ph type="body" sz="quarter" idx="13" hasCustomPrompt="1"/>
          </p:nvPr>
        </p:nvSpPr>
        <p:spPr>
          <a:xfrm>
            <a:off x="990600" y="914400"/>
            <a:ext cx="6852557" cy="457200"/>
          </a:xfrm>
        </p:spPr>
        <p:txBody>
          <a:bodyPr/>
          <a:lstStyle>
            <a:lvl1pPr marL="0" indent="0">
              <a:lnSpc>
                <a:spcPct val="85000"/>
              </a:lnSpc>
              <a:spcBef>
                <a:spcPts val="0"/>
              </a:spcBef>
              <a:buNone/>
              <a:defRPr sz="2000" spc="-80" baseline="0">
                <a:solidFill>
                  <a:schemeClr val="accent2"/>
                </a:solidFill>
              </a:defRPr>
            </a:lvl1pPr>
            <a:lvl2pPr marL="206364" indent="0">
              <a:buNone/>
              <a:defRPr/>
            </a:lvl2pPr>
            <a:lvl3pPr marL="457177" indent="0">
              <a:buNone/>
              <a:defRPr/>
            </a:lvl3pPr>
            <a:lvl4pPr marL="631794" indent="0">
              <a:buNone/>
              <a:defRPr/>
            </a:lvl4pPr>
            <a:lvl5pPr marL="804823" indent="0">
              <a:buNone/>
              <a:defRPr/>
            </a:lvl5pPr>
          </a:lstStyle>
          <a:p>
            <a:pPr lvl="0"/>
            <a:r>
              <a:rPr lang="en-US"/>
              <a:t>Slide Subtitle</a:t>
            </a:r>
          </a:p>
        </p:txBody>
      </p:sp>
      <p:sp>
        <p:nvSpPr>
          <p:cNvPr id="13" name="Picture Placeholder 12"/>
          <p:cNvSpPr>
            <a:spLocks noGrp="1"/>
          </p:cNvSpPr>
          <p:nvPr>
            <p:ph type="pic" sz="quarter" idx="14" hasCustomPrompt="1"/>
          </p:nvPr>
        </p:nvSpPr>
        <p:spPr>
          <a:xfrm>
            <a:off x="990600" y="1622425"/>
            <a:ext cx="3429000" cy="1994355"/>
          </a:xfrm>
        </p:spPr>
        <p:txBody>
          <a:bodyPr anchor="ctr"/>
          <a:lstStyle>
            <a:lvl1pPr marL="0" indent="0" algn="ctr">
              <a:buNone/>
              <a:defRPr/>
            </a:lvl1pPr>
          </a:lstStyle>
          <a:p>
            <a:r>
              <a:rPr lang="en-US"/>
              <a:t>Insert image</a:t>
            </a:r>
          </a:p>
        </p:txBody>
      </p:sp>
      <p:sp>
        <p:nvSpPr>
          <p:cNvPr id="15" name="Picture Placeholder 12"/>
          <p:cNvSpPr>
            <a:spLocks noGrp="1"/>
          </p:cNvSpPr>
          <p:nvPr>
            <p:ph type="pic" sz="quarter" idx="15" hasCustomPrompt="1"/>
          </p:nvPr>
        </p:nvSpPr>
        <p:spPr>
          <a:xfrm>
            <a:off x="4908036" y="1622425"/>
            <a:ext cx="3429000" cy="1994355"/>
          </a:xfrm>
        </p:spPr>
        <p:txBody>
          <a:bodyPr anchor="ctr"/>
          <a:lstStyle>
            <a:lvl1pPr marL="0" indent="0" algn="ctr">
              <a:buNone/>
              <a:defRPr/>
            </a:lvl1pPr>
          </a:lstStyle>
          <a:p>
            <a:r>
              <a:rPr lang="en-US"/>
              <a:t>Insert image</a:t>
            </a:r>
          </a:p>
        </p:txBody>
      </p:sp>
    </p:spTree>
    <p:extLst>
      <p:ext uri="{BB962C8B-B14F-4D97-AF65-F5344CB8AC3E}">
        <p14:creationId xmlns:p14="http://schemas.microsoft.com/office/powerpoint/2010/main" val="4195719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2" y="152400"/>
            <a:ext cx="7713969"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624013"/>
            <a:ext cx="3581400" cy="357187"/>
          </a:xfrm>
        </p:spPr>
        <p:txBody>
          <a:bodyPr anchor="b"/>
          <a:lstStyle>
            <a:lvl1pPr marL="0" indent="0">
              <a:buNone/>
              <a:defRPr sz="1851" b="0">
                <a:solidFill>
                  <a:schemeClr val="tx2"/>
                </a:solidFill>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801201" y="1981200"/>
            <a:ext cx="3773089"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90599" y="3652129"/>
            <a:ext cx="3581401" cy="349527"/>
          </a:xfrm>
        </p:spPr>
        <p:txBody>
          <a:bodyPr anchor="b"/>
          <a:lstStyle>
            <a:lvl1pPr marL="0" indent="0">
              <a:buNone/>
              <a:defRPr sz="1851" b="0">
                <a:solidFill>
                  <a:schemeClr val="tx2"/>
                </a:solidFill>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03915" y="4012036"/>
            <a:ext cx="3770375"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7AEA6-E73B-46AF-8D91-61E3045C38D4}" type="datetime1">
              <a:rPr lang="en-US" smtClean="0">
                <a:solidFill>
                  <a:srgbClr val="605F62"/>
                </a:solidFill>
              </a:rPr>
              <a:t>1/24/2024</a:t>
            </a:fld>
            <a:endParaRPr>
              <a:solidFill>
                <a:srgbClr val="605F62"/>
              </a:solidFill>
            </a:endParaRPr>
          </a:p>
        </p:txBody>
      </p:sp>
      <p:sp>
        <p:nvSpPr>
          <p:cNvPr id="8" name="Footer Placeholder 7"/>
          <p:cNvSpPr>
            <a:spLocks noGrp="1"/>
          </p:cNvSpPr>
          <p:nvPr>
            <p:ph type="ftr" sz="quarter" idx="11"/>
          </p:nvPr>
        </p:nvSpPr>
        <p:spPr/>
        <p:txBody>
          <a:bodyPr/>
          <a:lstStyle/>
          <a:p>
            <a:endParaRPr lang="en-US">
              <a:solidFill>
                <a:srgbClr val="605F62"/>
              </a:solidFill>
            </a:endParaRPr>
          </a:p>
        </p:txBody>
      </p:sp>
      <p:sp>
        <p:nvSpPr>
          <p:cNvPr id="9" name="Slide Number Placeholder 8"/>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a:p>
        </p:txBody>
      </p:sp>
      <p:sp>
        <p:nvSpPr>
          <p:cNvPr id="14" name="Content Placeholder 13"/>
          <p:cNvSpPr>
            <a:spLocks noGrp="1"/>
          </p:cNvSpPr>
          <p:nvPr>
            <p:ph sz="quarter" idx="13"/>
          </p:nvPr>
        </p:nvSpPr>
        <p:spPr>
          <a:xfrm>
            <a:off x="5209564" y="1676400"/>
            <a:ext cx="3934437"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p:cNvSpPr>
            <a:spLocks noGrp="1"/>
          </p:cNvSpPr>
          <p:nvPr>
            <p:ph type="body" sz="quarter" idx="14" hasCustomPrompt="1"/>
          </p:nvPr>
        </p:nvSpPr>
        <p:spPr>
          <a:xfrm>
            <a:off x="990600" y="914400"/>
            <a:ext cx="6858000" cy="457200"/>
          </a:xfrm>
        </p:spPr>
        <p:txBody>
          <a:bodyPr/>
          <a:lstStyle>
            <a:lvl1pPr marL="0" indent="0">
              <a:lnSpc>
                <a:spcPct val="85000"/>
              </a:lnSpc>
              <a:spcBef>
                <a:spcPts val="0"/>
              </a:spcBef>
              <a:buNone/>
              <a:defRPr sz="2000" spc="-80" baseline="0">
                <a:solidFill>
                  <a:schemeClr val="accent2"/>
                </a:solidFill>
              </a:defRPr>
            </a:lvl1pPr>
            <a:lvl2pPr marL="206364" indent="0">
              <a:buNone/>
              <a:defRPr/>
            </a:lvl2pPr>
            <a:lvl3pPr marL="457177" indent="0">
              <a:buNone/>
              <a:defRPr/>
            </a:lvl3pPr>
            <a:lvl4pPr marL="631794" indent="0">
              <a:buNone/>
              <a:defRPr/>
            </a:lvl4pPr>
            <a:lvl5pPr marL="804823" indent="0">
              <a:buNone/>
              <a:defRPr/>
            </a:lvl5pPr>
          </a:lstStyle>
          <a:p>
            <a:pPr lvl="0"/>
            <a:r>
              <a:rPr lang="en-US"/>
              <a:t>Slide Subtitle</a:t>
            </a:r>
          </a:p>
        </p:txBody>
      </p:sp>
    </p:spTree>
    <p:extLst>
      <p:ext uri="{BB962C8B-B14F-4D97-AF65-F5344CB8AC3E}">
        <p14:creationId xmlns:p14="http://schemas.microsoft.com/office/powerpoint/2010/main" val="2331457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Facts + Side Images">
    <p:spTree>
      <p:nvGrpSpPr>
        <p:cNvPr id="1" name=""/>
        <p:cNvGrpSpPr/>
        <p:nvPr/>
      </p:nvGrpSpPr>
      <p:grpSpPr>
        <a:xfrm>
          <a:off x="0" y="0"/>
          <a:ext cx="0" cy="0"/>
          <a:chOff x="0" y="0"/>
          <a:chExt cx="0" cy="0"/>
        </a:xfrm>
      </p:grpSpPr>
      <p:pic>
        <p:nvPicPr>
          <p:cNvPr id="17" name="Picture 16" descr="555104_NMgradientLH_RGB_102313.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bwMode="gray">
          <a:xfrm>
            <a:off x="990602" y="155448"/>
            <a:ext cx="7713969" cy="762000"/>
          </a:xfrm>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bwMode="gray">
          <a:xfrm>
            <a:off x="990602" y="1624018"/>
            <a:ext cx="2438401" cy="349527"/>
          </a:xfrm>
        </p:spPr>
        <p:txBody>
          <a:bodyPr anchor="b"/>
          <a:lstStyle>
            <a:lvl1pPr marL="0" indent="0">
              <a:buNone/>
              <a:defRPr sz="1851" b="0">
                <a:solidFill>
                  <a:schemeClr val="bg1"/>
                </a:solidFill>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a:t>
            </a:r>
          </a:p>
        </p:txBody>
      </p:sp>
      <p:sp>
        <p:nvSpPr>
          <p:cNvPr id="4" name="Content Placeholder 3"/>
          <p:cNvSpPr>
            <a:spLocks noGrp="1"/>
          </p:cNvSpPr>
          <p:nvPr>
            <p:ph sz="half" idx="2"/>
          </p:nvPr>
        </p:nvSpPr>
        <p:spPr bwMode="gray">
          <a:xfrm>
            <a:off x="801200" y="1981200"/>
            <a:ext cx="2399203" cy="3733800"/>
          </a:xfrm>
        </p:spPr>
        <p:txBody>
          <a:bodyPr vert="horz" lIns="0" tIns="0" rIns="91440" bIns="45720" rtlCol="0">
            <a:noAutofit/>
          </a:bodyPr>
          <a:lstStyle>
            <a:lvl1pPr>
              <a:buClr>
                <a:schemeClr val="bg1"/>
              </a:buClr>
              <a:defRPr lang="en-US" sz="1851" smtClean="0">
                <a:solidFill>
                  <a:schemeClr val="bg1"/>
                </a:solidFill>
              </a:defRPr>
            </a:lvl1pPr>
            <a:lvl2pPr>
              <a:buClr>
                <a:schemeClr val="bg1"/>
              </a:buClr>
              <a:defRPr lang="en-US" sz="1851" smtClean="0">
                <a:solidFill>
                  <a:schemeClr val="bg1"/>
                </a:solidFill>
              </a:defRPr>
            </a:lvl2pPr>
            <a:lvl3pPr>
              <a:defRPr lang="en-US" smtClean="0"/>
            </a:lvl3pPr>
            <a:lvl4pPr>
              <a:defRPr lang="en-US" smtClean="0"/>
            </a:lvl4pPr>
            <a:lvl5pPr>
              <a:defRPr lang="en-US"/>
            </a:lvl5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bwMode="gray"/>
        <p:txBody>
          <a:bodyPr/>
          <a:lstStyle>
            <a:lvl1pPr>
              <a:defRPr>
                <a:solidFill>
                  <a:schemeClr val="bg1"/>
                </a:solidFill>
              </a:defRPr>
            </a:lvl1pPr>
          </a:lstStyle>
          <a:p>
            <a:fld id="{746C246A-479B-459D-A499-3B7ABD604D6F}" type="datetime1">
              <a:rPr lang="en-US" smtClean="0">
                <a:solidFill>
                  <a:prstClr val="white"/>
                </a:solidFill>
              </a:rPr>
              <a:t>1/24/2024</a:t>
            </a:fld>
            <a:endParaRPr>
              <a:solidFill>
                <a:prstClr val="white"/>
              </a:solidFill>
            </a:endParaRPr>
          </a:p>
        </p:txBody>
      </p:sp>
      <p:sp>
        <p:nvSpPr>
          <p:cNvPr id="8" name="Footer Placeholder 7"/>
          <p:cNvSpPr>
            <a:spLocks noGrp="1"/>
          </p:cNvSpPr>
          <p:nvPr>
            <p:ph type="ftr" sz="quarter" idx="11"/>
          </p:nvPr>
        </p:nvSpPr>
        <p:spPr bwMode="gray"/>
        <p:txBody>
          <a:bodyPr/>
          <a:lstStyle>
            <a:lvl1pPr>
              <a:defRPr>
                <a:solidFill>
                  <a:schemeClr val="bg1"/>
                </a:solidFill>
              </a:defRPr>
            </a:lvl1pPr>
          </a:lstStyle>
          <a:p>
            <a:endParaRPr lang="en-US">
              <a:solidFill>
                <a:prstClr val="white"/>
              </a:solidFill>
            </a:endParaRPr>
          </a:p>
        </p:txBody>
      </p:sp>
      <p:sp>
        <p:nvSpPr>
          <p:cNvPr id="9" name="Slide Number Placeholder 8"/>
          <p:cNvSpPr>
            <a:spLocks noGrp="1"/>
          </p:cNvSpPr>
          <p:nvPr>
            <p:ph type="sldNum" sz="quarter" idx="12"/>
          </p:nvPr>
        </p:nvSpPr>
        <p:spPr bwMode="gray"/>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
        <p:nvSpPr>
          <p:cNvPr id="15" name="Text Placeholder 10"/>
          <p:cNvSpPr>
            <a:spLocks noGrp="1"/>
          </p:cNvSpPr>
          <p:nvPr>
            <p:ph type="body" sz="quarter" idx="14" hasCustomPrompt="1"/>
          </p:nvPr>
        </p:nvSpPr>
        <p:spPr bwMode="gray">
          <a:xfrm>
            <a:off x="990600" y="914400"/>
            <a:ext cx="6858000" cy="457200"/>
          </a:xfrm>
        </p:spPr>
        <p:txBody>
          <a:bodyPr/>
          <a:lstStyle>
            <a:lvl1pPr marL="0" indent="0">
              <a:lnSpc>
                <a:spcPct val="85000"/>
              </a:lnSpc>
              <a:spcBef>
                <a:spcPts val="0"/>
              </a:spcBef>
              <a:buNone/>
              <a:defRPr sz="2000" spc="-80" baseline="0">
                <a:solidFill>
                  <a:schemeClr val="bg1"/>
                </a:solidFill>
              </a:defRPr>
            </a:lvl1pPr>
            <a:lvl2pPr marL="206364" indent="0">
              <a:buNone/>
              <a:defRPr/>
            </a:lvl2pPr>
            <a:lvl3pPr marL="457177" indent="0">
              <a:buNone/>
              <a:defRPr/>
            </a:lvl3pPr>
            <a:lvl4pPr marL="631794" indent="0">
              <a:buNone/>
              <a:defRPr/>
            </a:lvl4pPr>
            <a:lvl5pPr marL="804823" indent="0">
              <a:buNone/>
              <a:defRPr/>
            </a:lvl5pPr>
          </a:lstStyle>
          <a:p>
            <a:pPr lvl="0"/>
            <a:r>
              <a:rPr lang="en-US"/>
              <a:t>Slide Subtitle</a:t>
            </a:r>
          </a:p>
        </p:txBody>
      </p:sp>
      <p:sp>
        <p:nvSpPr>
          <p:cNvPr id="12" name="Picture Placeholder 11"/>
          <p:cNvSpPr>
            <a:spLocks noGrp="1"/>
          </p:cNvSpPr>
          <p:nvPr>
            <p:ph type="pic" sz="quarter" idx="15" hasCustomPrompt="1"/>
          </p:nvPr>
        </p:nvSpPr>
        <p:spPr bwMode="gray">
          <a:xfrm>
            <a:off x="3505200" y="1622425"/>
            <a:ext cx="2209800" cy="3657600"/>
          </a:xfrm>
        </p:spPr>
        <p:txBody>
          <a:bodyPr anchor="ctr"/>
          <a:lstStyle>
            <a:lvl1pPr marL="0" indent="0" algn="ctr">
              <a:buNone/>
              <a:defRPr>
                <a:solidFill>
                  <a:schemeClr val="bg1"/>
                </a:solidFill>
              </a:defRPr>
            </a:lvl1pPr>
          </a:lstStyle>
          <a:p>
            <a:r>
              <a:rPr lang="en-US"/>
              <a:t>Insert image</a:t>
            </a:r>
          </a:p>
        </p:txBody>
      </p:sp>
      <p:sp>
        <p:nvSpPr>
          <p:cNvPr id="16" name="Picture Placeholder 11"/>
          <p:cNvSpPr>
            <a:spLocks noGrp="1"/>
          </p:cNvSpPr>
          <p:nvPr>
            <p:ph type="pic" sz="quarter" idx="16" hasCustomPrompt="1"/>
          </p:nvPr>
        </p:nvSpPr>
        <p:spPr bwMode="gray">
          <a:xfrm>
            <a:off x="6019800" y="1622425"/>
            <a:ext cx="2209800" cy="3657600"/>
          </a:xfrm>
        </p:spPr>
        <p:txBody>
          <a:bodyPr anchor="ctr"/>
          <a:lstStyle>
            <a:lvl1pPr marL="0" indent="0" algn="ctr">
              <a:buNone/>
              <a:defRPr>
                <a:solidFill>
                  <a:schemeClr val="bg1"/>
                </a:solidFill>
              </a:defRPr>
            </a:lvl1pPr>
          </a:lstStyle>
          <a:p>
            <a:r>
              <a:rPr lang="en-US"/>
              <a:t>Insert image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928" y="6400800"/>
            <a:ext cx="1422019" cy="265285"/>
          </a:xfrm>
          <a:prstGeom prst="rect">
            <a:avLst/>
          </a:prstGeom>
        </p:spPr>
      </p:pic>
    </p:spTree>
    <p:extLst>
      <p:ext uri="{BB962C8B-B14F-4D97-AF65-F5344CB8AC3E}">
        <p14:creationId xmlns:p14="http://schemas.microsoft.com/office/powerpoint/2010/main" val="189098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a:t>Section Title</a:t>
            </a:r>
          </a:p>
        </p:txBody>
      </p:sp>
      <p:sp>
        <p:nvSpPr>
          <p:cNvPr id="3" name="Subtitle 2"/>
          <p:cNvSpPr>
            <a:spLocks noGrp="1"/>
          </p:cNvSpPr>
          <p:nvPr>
            <p:ph type="subTitle" idx="1" hasCustomPrompt="1"/>
          </p:nvPr>
        </p:nvSpPr>
        <p:spPr bwMode="gray">
          <a:xfrm>
            <a:off x="1404256" y="4134996"/>
            <a:ext cx="4386944" cy="935515"/>
          </a:xfrm>
        </p:spPr>
        <p:txBody>
          <a:bodyPr/>
          <a:lstStyle>
            <a:lvl1pPr marL="0" indent="0" algn="l">
              <a:lnSpc>
                <a:spcPct val="90000"/>
              </a:lnSpc>
              <a:spcBef>
                <a:spcPts val="0"/>
              </a:spcBef>
              <a:buNone/>
              <a:defRPr sz="20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Text Goes here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37" y="911860"/>
            <a:ext cx="2488753" cy="464291"/>
          </a:xfrm>
          <a:prstGeom prst="rect">
            <a:avLst/>
          </a:prstGeom>
        </p:spPr>
      </p:pic>
    </p:spTree>
    <p:extLst>
      <p:ext uri="{BB962C8B-B14F-4D97-AF65-F5344CB8AC3E}">
        <p14:creationId xmlns:p14="http://schemas.microsoft.com/office/powerpoint/2010/main" val="1041831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F8DEA6-21C3-472F-879C-50FF41A6105D}" type="datetime1">
              <a:rPr lang="en-US" smtClean="0">
                <a:solidFill>
                  <a:srgbClr val="605F62"/>
                </a:solidFill>
              </a:rPr>
              <a:t>1/24/2024</a:t>
            </a:fld>
            <a:endParaRPr>
              <a:solidFill>
                <a:srgbClr val="605F62"/>
              </a:solidFill>
            </a:endParaRPr>
          </a:p>
        </p:txBody>
      </p:sp>
      <p:sp>
        <p:nvSpPr>
          <p:cNvPr id="4" name="Footer Placeholder 3"/>
          <p:cNvSpPr>
            <a:spLocks noGrp="1"/>
          </p:cNvSpPr>
          <p:nvPr>
            <p:ph type="ftr" sz="quarter" idx="11"/>
          </p:nvPr>
        </p:nvSpPr>
        <p:spPr/>
        <p:txBody>
          <a:bodyPr/>
          <a:lstStyle/>
          <a:p>
            <a:endParaRPr lang="en-US">
              <a:solidFill>
                <a:srgbClr val="605F62"/>
              </a:solidFill>
            </a:endParaRPr>
          </a:p>
        </p:txBody>
      </p:sp>
      <p:sp>
        <p:nvSpPr>
          <p:cNvPr id="5" name="Slide Number Placeholder 4"/>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a:p>
        </p:txBody>
      </p:sp>
      <p:sp>
        <p:nvSpPr>
          <p:cNvPr id="7" name="Text Placeholder 10"/>
          <p:cNvSpPr>
            <a:spLocks noGrp="1"/>
          </p:cNvSpPr>
          <p:nvPr>
            <p:ph type="body" sz="quarter" idx="13" hasCustomPrompt="1"/>
          </p:nvPr>
        </p:nvSpPr>
        <p:spPr>
          <a:xfrm>
            <a:off x="990600" y="914400"/>
            <a:ext cx="6858000" cy="457200"/>
          </a:xfrm>
        </p:spPr>
        <p:txBody>
          <a:bodyPr/>
          <a:lstStyle>
            <a:lvl1pPr marL="0" indent="0">
              <a:lnSpc>
                <a:spcPct val="85000"/>
              </a:lnSpc>
              <a:spcBef>
                <a:spcPts val="0"/>
              </a:spcBef>
              <a:buNone/>
              <a:defRPr sz="2000" spc="-80" baseline="0">
                <a:solidFill>
                  <a:schemeClr val="accent2"/>
                </a:solidFill>
              </a:defRPr>
            </a:lvl1pPr>
            <a:lvl2pPr marL="206364" indent="0">
              <a:buNone/>
              <a:defRPr/>
            </a:lvl2pPr>
            <a:lvl3pPr marL="457177" indent="0">
              <a:buNone/>
              <a:defRPr/>
            </a:lvl3pPr>
            <a:lvl4pPr marL="631794" indent="0">
              <a:buNone/>
              <a:defRPr/>
            </a:lvl4pPr>
            <a:lvl5pPr marL="804823" indent="0">
              <a:buNone/>
              <a:defRPr/>
            </a:lvl5pPr>
          </a:lstStyle>
          <a:p>
            <a:pPr lvl="0"/>
            <a:r>
              <a:rPr lang="en-US"/>
              <a:t>Slide Subtitle</a:t>
            </a:r>
          </a:p>
        </p:txBody>
      </p:sp>
    </p:spTree>
    <p:extLst>
      <p:ext uri="{BB962C8B-B14F-4D97-AF65-F5344CB8AC3E}">
        <p14:creationId xmlns:p14="http://schemas.microsoft.com/office/powerpoint/2010/main" val="159889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66886-B578-4512-ACC8-436B09B868C3}" type="datetime1">
              <a:rPr lang="en-US" smtClean="0">
                <a:solidFill>
                  <a:srgbClr val="605F62"/>
                </a:solidFill>
              </a:rPr>
              <a:t>1/24/2024</a:t>
            </a:fld>
            <a:endParaRPr>
              <a:solidFill>
                <a:srgbClr val="605F62"/>
              </a:solidFill>
            </a:endParaRPr>
          </a:p>
        </p:txBody>
      </p:sp>
      <p:sp>
        <p:nvSpPr>
          <p:cNvPr id="3" name="Footer Placeholder 2"/>
          <p:cNvSpPr>
            <a:spLocks noGrp="1"/>
          </p:cNvSpPr>
          <p:nvPr>
            <p:ph type="ftr" sz="quarter" idx="11"/>
          </p:nvPr>
        </p:nvSpPr>
        <p:spPr/>
        <p:txBody>
          <a:bodyPr/>
          <a:lstStyle/>
          <a:p>
            <a:endParaRPr lang="en-US">
              <a:solidFill>
                <a:srgbClr val="605F62"/>
              </a:solidFill>
            </a:endParaRPr>
          </a:p>
        </p:txBody>
      </p:sp>
      <p:sp>
        <p:nvSpPr>
          <p:cNvPr id="4" name="Slide Number Placeholder 3"/>
          <p:cNvSpPr>
            <a:spLocks noGrp="1"/>
          </p:cNvSpPr>
          <p:nvPr>
            <p:ph type="sldNum" sz="quarter" idx="12"/>
          </p:nvPr>
        </p:nvSpPr>
        <p:spPr/>
        <p:txBody>
          <a:bodyPr/>
          <a:lstStyle>
            <a:lvl1pPr>
              <a:defRPr>
                <a:solidFill>
                  <a:schemeClr val="accent2"/>
                </a:solidFill>
              </a:defRPr>
            </a:lvl1pPr>
          </a:lstStyle>
          <a:p>
            <a:fld id="{0D558541-60C9-42A2-8392-FF12533A6B7A}" type="slidenum">
              <a:rPr lang="en-US" smtClean="0">
                <a:solidFill>
                  <a:srgbClr val="B1ACCE"/>
                </a:solidFill>
              </a:rPr>
              <a:pPr/>
              <a:t>‹#›</a:t>
            </a:fld>
            <a:endParaRPr lang="en-US">
              <a:solidFill>
                <a:srgbClr val="B1ACC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924" y="6400800"/>
            <a:ext cx="1422024" cy="265285"/>
          </a:xfrm>
          <a:prstGeom prst="rect">
            <a:avLst/>
          </a:prstGeom>
        </p:spPr>
      </p:pic>
    </p:spTree>
    <p:extLst>
      <p:ext uri="{BB962C8B-B14F-4D97-AF65-F5344CB8AC3E}">
        <p14:creationId xmlns:p14="http://schemas.microsoft.com/office/powerpoint/2010/main" val="2285098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A2417-9B0E-4746-8C8A-AF86ACE4C15B}" type="datetime1">
              <a:rPr lang="en-US" smtClean="0">
                <a:solidFill>
                  <a:srgbClr val="605F62"/>
                </a:solidFill>
              </a:rPr>
              <a:t>1/24/2024</a:t>
            </a:fld>
            <a:endParaRPr>
              <a:solidFill>
                <a:srgbClr val="605F62"/>
              </a:solidFill>
            </a:endParaRPr>
          </a:p>
        </p:txBody>
      </p:sp>
      <p:sp>
        <p:nvSpPr>
          <p:cNvPr id="3" name="Footer Placeholder 2"/>
          <p:cNvSpPr>
            <a:spLocks noGrp="1"/>
          </p:cNvSpPr>
          <p:nvPr>
            <p:ph type="ftr" sz="quarter" idx="11"/>
          </p:nvPr>
        </p:nvSpPr>
        <p:spPr/>
        <p:txBody>
          <a:bodyPr/>
          <a:lstStyle/>
          <a:p>
            <a:endParaRPr lang="en-US">
              <a:solidFill>
                <a:srgbClr val="605F62"/>
              </a:solidFill>
            </a:endParaRPr>
          </a:p>
        </p:txBody>
      </p:sp>
      <p:sp>
        <p:nvSpPr>
          <p:cNvPr id="4" name="Slide Number Placeholder 3"/>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1837102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End Slide">
    <p:spTree>
      <p:nvGrpSpPr>
        <p:cNvPr id="1" name=""/>
        <p:cNvGrpSpPr/>
        <p:nvPr/>
      </p:nvGrpSpPr>
      <p:grpSpPr>
        <a:xfrm>
          <a:off x="0" y="0"/>
          <a:ext cx="0" cy="0"/>
          <a:chOff x="0" y="0"/>
          <a:chExt cx="0" cy="0"/>
        </a:xfrm>
      </p:grpSpPr>
      <p:pic>
        <p:nvPicPr>
          <p:cNvPr id="9" name="Picture 8" descr="555104_NMgradientLH_RGB_102313.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bwMode="gray">
          <a:xfrm>
            <a:off x="990601" y="2731517"/>
            <a:ext cx="6722379" cy="876329"/>
          </a:xfrm>
        </p:spPr>
        <p:txBody>
          <a:bodyPr rIns="0" bIns="0" anchor="b" anchorCtr="0"/>
          <a:lstStyle>
            <a:lvl1pPr>
              <a:lnSpc>
                <a:spcPct val="90000"/>
              </a:lnSpc>
              <a:defRPr sz="6601" b="0">
                <a:solidFill>
                  <a:schemeClr val="bg1"/>
                </a:solidFill>
              </a:defRPr>
            </a:lvl1pPr>
          </a:lstStyle>
          <a:p>
            <a:r>
              <a:rPr lang="en-US"/>
              <a:t>Document Title</a:t>
            </a:r>
          </a:p>
        </p:txBody>
      </p:sp>
      <p:sp>
        <p:nvSpPr>
          <p:cNvPr id="3" name="Subtitle 2"/>
          <p:cNvSpPr>
            <a:spLocks noGrp="1"/>
          </p:cNvSpPr>
          <p:nvPr>
            <p:ph type="subTitle" idx="1" hasCustomPrompt="1"/>
          </p:nvPr>
        </p:nvSpPr>
        <p:spPr bwMode="gray">
          <a:xfrm>
            <a:off x="990600" y="3581400"/>
            <a:ext cx="6400800" cy="685800"/>
          </a:xfrm>
        </p:spPr>
        <p:txBody>
          <a:bodyPr/>
          <a:lstStyle>
            <a:lvl1pPr marL="0" indent="0" algn="l">
              <a:lnSpc>
                <a:spcPct val="90000"/>
              </a:lnSpc>
              <a:spcBef>
                <a:spcPts val="0"/>
              </a:spcBef>
              <a:buNone/>
              <a:defRPr sz="24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Document Title</a:t>
            </a:r>
          </a:p>
        </p:txBody>
      </p:sp>
      <p:sp>
        <p:nvSpPr>
          <p:cNvPr id="8" name="Date Placeholder 6"/>
          <p:cNvSpPr>
            <a:spLocks noGrp="1"/>
          </p:cNvSpPr>
          <p:nvPr>
            <p:ph type="dt" sz="half" idx="10"/>
          </p:nvPr>
        </p:nvSpPr>
        <p:spPr bwMode="gray">
          <a:xfrm>
            <a:off x="6855795" y="6232525"/>
            <a:ext cx="1447800" cy="168275"/>
          </a:xfrm>
        </p:spPr>
        <p:txBody>
          <a:bodyPr/>
          <a:lstStyle>
            <a:lvl1pPr>
              <a:defRPr>
                <a:solidFill>
                  <a:schemeClr val="bg1"/>
                </a:solidFill>
              </a:defRPr>
            </a:lvl1pPr>
          </a:lstStyle>
          <a:p>
            <a:fld id="{A271A8E0-BFD6-48FF-92B7-EE2D35802A67}" type="datetime1">
              <a:rPr lang="en-US" smtClean="0">
                <a:solidFill>
                  <a:prstClr val="white"/>
                </a:solidFill>
              </a:rPr>
              <a:t>1/24/2024</a:t>
            </a:fld>
            <a:endParaRPr>
              <a:solidFill>
                <a:prstClr val="white"/>
              </a:solidFill>
            </a:endParaRPr>
          </a:p>
        </p:txBody>
      </p:sp>
      <p:sp>
        <p:nvSpPr>
          <p:cNvPr id="10" name="Footer Placeholder 7"/>
          <p:cNvSpPr>
            <a:spLocks noGrp="1"/>
          </p:cNvSpPr>
          <p:nvPr>
            <p:ph type="ftr" sz="quarter" idx="11"/>
          </p:nvPr>
        </p:nvSpPr>
        <p:spPr bwMode="gray">
          <a:xfrm>
            <a:off x="3121995" y="6397689"/>
            <a:ext cx="5181600" cy="231267"/>
          </a:xfrm>
        </p:spPr>
        <p:txBody>
          <a:bodyPr/>
          <a:lstStyle>
            <a:lvl1pPr>
              <a:defRPr>
                <a:solidFill>
                  <a:schemeClr val="bg1"/>
                </a:solidFill>
              </a:defRPr>
            </a:lvl1pPr>
          </a:lstStyle>
          <a:p>
            <a:endParaRPr lang="en-US">
              <a:solidFill>
                <a:prstClr val="white"/>
              </a:solidFill>
            </a:endParaRPr>
          </a:p>
        </p:txBody>
      </p:sp>
      <p:sp>
        <p:nvSpPr>
          <p:cNvPr id="11" name="Slide Number Placeholder 8"/>
          <p:cNvSpPr>
            <a:spLocks noGrp="1"/>
          </p:cNvSpPr>
          <p:nvPr>
            <p:ph type="sldNum" sz="quarter" idx="12"/>
          </p:nvPr>
        </p:nvSpPr>
        <p:spPr bwMode="gray">
          <a:xfrm>
            <a:off x="8305802" y="6397689"/>
            <a:ext cx="346745" cy="231267"/>
          </a:xfr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928" y="6400800"/>
            <a:ext cx="1422019" cy="265285"/>
          </a:xfrm>
          <a:prstGeom prst="rect">
            <a:avLst/>
          </a:prstGeom>
        </p:spPr>
      </p:pic>
    </p:spTree>
    <p:extLst>
      <p:ext uri="{BB962C8B-B14F-4D97-AF65-F5344CB8AC3E}">
        <p14:creationId xmlns:p14="http://schemas.microsoft.com/office/powerpoint/2010/main" val="394589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196" y="158992"/>
            <a:ext cx="7713969"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35F018-4366-439A-9A15-B23272D42741}"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801197" y="936232"/>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1905000" y="6465455"/>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3427570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7ACA02-4A94-48A6-BFC1-CEA749D4046F}"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801197" y="896326"/>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544537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64422" y="2243956"/>
            <a:ext cx="6722378" cy="1520204"/>
          </a:xfrm>
        </p:spPr>
        <p:txBody>
          <a:bodyPr rIns="0" bIns="0" anchor="b" anchorCtr="0"/>
          <a:lstStyle>
            <a:lvl1pPr>
              <a:lnSpc>
                <a:spcPct val="90000"/>
              </a:lnSpc>
              <a:defRPr sz="4000" b="0">
                <a:solidFill>
                  <a:schemeClr val="tx2"/>
                </a:solidFill>
              </a:defRPr>
            </a:lvl1pPr>
          </a:lstStyle>
          <a:p>
            <a:r>
              <a:rPr lang="en-US" dirty="0"/>
              <a:t>Document Title</a:t>
            </a:r>
          </a:p>
        </p:txBody>
      </p:sp>
      <p:sp>
        <p:nvSpPr>
          <p:cNvPr id="3" name="Subtitle 2"/>
          <p:cNvSpPr>
            <a:spLocks noGrp="1"/>
          </p:cNvSpPr>
          <p:nvPr>
            <p:ph type="subTitle" idx="1" hasCustomPrompt="1"/>
          </p:nvPr>
        </p:nvSpPr>
        <p:spPr>
          <a:xfrm>
            <a:off x="1964422" y="3821621"/>
            <a:ext cx="6400800" cy="685800"/>
          </a:xfrm>
        </p:spPr>
        <p:txBody>
          <a:bodyPr/>
          <a:lstStyle>
            <a:lvl1pPr marL="0" indent="0" algn="l">
              <a:lnSpc>
                <a:spcPct val="90000"/>
              </a:lnSpc>
              <a:spcBef>
                <a:spcPts val="0"/>
              </a:spcBef>
              <a:buNone/>
              <a:defRPr sz="24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Document Title</a:t>
            </a:r>
          </a:p>
        </p:txBody>
      </p:sp>
      <p:sp>
        <p:nvSpPr>
          <p:cNvPr id="4" name="Date Placeholder 3"/>
          <p:cNvSpPr>
            <a:spLocks noGrp="1"/>
          </p:cNvSpPr>
          <p:nvPr>
            <p:ph type="dt" sz="half" idx="10"/>
          </p:nvPr>
        </p:nvSpPr>
        <p:spPr>
          <a:xfrm>
            <a:off x="1964425" y="6525847"/>
            <a:ext cx="857339" cy="168275"/>
          </a:xfrm>
        </p:spPr>
        <p:txBody>
          <a:bodyPr/>
          <a:lstStyle>
            <a:lvl1pPr>
              <a:defRPr>
                <a:solidFill>
                  <a:schemeClr val="tx1"/>
                </a:solidFill>
              </a:defRPr>
            </a:lvl1pPr>
          </a:lstStyle>
          <a:p>
            <a:fld id="{2F41F105-2089-4920-9713-ACFB0E9F9007}" type="datetime1">
              <a:rPr lang="en-US" smtClean="0">
                <a:solidFill>
                  <a:srgbClr val="54585A"/>
                </a:solidFill>
              </a:rPr>
              <a:t>1/24/2024</a:t>
            </a:fld>
            <a:endParaRPr lang="en-US" dirty="0">
              <a:solidFill>
                <a:srgbClr val="54585A"/>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8301" y="911866"/>
            <a:ext cx="2488752" cy="464289"/>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 y="917359"/>
            <a:ext cx="1665407" cy="2716098"/>
          </a:xfrm>
          <a:prstGeom prst="rect">
            <a:avLst/>
          </a:prstGeom>
        </p:spPr>
      </p:pic>
    </p:spTree>
    <p:extLst>
      <p:ext uri="{BB962C8B-B14F-4D97-AF65-F5344CB8AC3E}">
        <p14:creationId xmlns:p14="http://schemas.microsoft.com/office/powerpoint/2010/main" val="3715742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Freeform 9"/>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505124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Freeform 9"/>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367530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Section Header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50366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37" y="911860"/>
            <a:ext cx="2488753" cy="464291"/>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a:t>Section Title</a:t>
            </a:r>
          </a:p>
        </p:txBody>
      </p:sp>
      <p:sp>
        <p:nvSpPr>
          <p:cNvPr id="3" name="Subtitle 2"/>
          <p:cNvSpPr>
            <a:spLocks noGrp="1"/>
          </p:cNvSpPr>
          <p:nvPr>
            <p:ph type="subTitle" idx="1" hasCustomPrompt="1"/>
          </p:nvPr>
        </p:nvSpPr>
        <p:spPr bwMode="gray">
          <a:xfrm>
            <a:off x="1404256" y="4134996"/>
            <a:ext cx="4386944" cy="935515"/>
          </a:xfrm>
        </p:spPr>
        <p:txBody>
          <a:bodyPr/>
          <a:lstStyle>
            <a:lvl1pPr marL="0" indent="0" algn="l">
              <a:lnSpc>
                <a:spcPct val="90000"/>
              </a:lnSpc>
              <a:spcBef>
                <a:spcPts val="0"/>
              </a:spcBef>
              <a:buNone/>
              <a:defRPr sz="20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4130637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Section Header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796315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195225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Section Header 6">
    <p:spTree>
      <p:nvGrpSpPr>
        <p:cNvPr id="1" name=""/>
        <p:cNvGrpSpPr/>
        <p:nvPr/>
      </p:nvGrpSpPr>
      <p:grpSpPr>
        <a:xfrm>
          <a:off x="0" y="0"/>
          <a:ext cx="0" cy="0"/>
          <a:chOff x="0" y="0"/>
          <a:chExt cx="0" cy="0"/>
        </a:xfrm>
      </p:grpSpPr>
      <p:pic>
        <p:nvPicPr>
          <p:cNvPr id="7" name="Picture 6" descr="skyline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 y="6"/>
            <a:ext cx="9144386" cy="6857711"/>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473249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Section Header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987831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Section Header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4141752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Section Header 9">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892648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Section Header 10">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440712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Section Header 1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383681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Section Header Your Photo">
    <p:bg bwMode="gray">
      <p:bgPr>
        <a:solidFill>
          <a:schemeClr val="tx2"/>
        </a:solidFill>
        <a:effectLst/>
      </p:bgPr>
    </p:bg>
    <p:spTree>
      <p:nvGrpSpPr>
        <p:cNvPr id="1" name=""/>
        <p:cNvGrpSpPr/>
        <p:nvPr/>
      </p:nvGrpSpPr>
      <p:grpSpPr>
        <a:xfrm>
          <a:off x="0" y="0"/>
          <a:ext cx="0" cy="0"/>
          <a:chOff x="0" y="0"/>
          <a:chExt cx="0" cy="0"/>
        </a:xfrm>
      </p:grpSpPr>
      <p:pic>
        <p:nvPicPr>
          <p:cNvPr id="7" name="Picture 6" descr="skylin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59"/>
            <a:ext cx="9144000" cy="6856889"/>
          </a:xfrm>
          <a:prstGeom prst="rect">
            <a:avLst/>
          </a:prstGeom>
        </p:spPr>
      </p:pic>
      <p:sp>
        <p:nvSpPr>
          <p:cNvPr id="8" name="Freeform 7"/>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787278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1_Section Header Your Photo">
    <p:bg bwMode="gray">
      <p:bgPr>
        <a:solidFill>
          <a:schemeClr val="tx2"/>
        </a:solidFill>
        <a:effectLst/>
      </p:bgPr>
    </p:bg>
    <p:spTree>
      <p:nvGrpSpPr>
        <p:cNvPr id="1" name=""/>
        <p:cNvGrpSpPr/>
        <p:nvPr/>
      </p:nvGrpSpPr>
      <p:grpSpPr>
        <a:xfrm>
          <a:off x="0" y="0"/>
          <a:ext cx="0" cy="0"/>
          <a:chOff x="0" y="0"/>
          <a:chExt cx="0" cy="0"/>
        </a:xfrm>
      </p:grpSpPr>
      <p:sp>
        <p:nvSpPr>
          <p:cNvPr id="8" name="Freeform 7"/>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78182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 Hea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37" y="911860"/>
            <a:ext cx="2488753" cy="464291"/>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a:t>Section Title</a:t>
            </a:r>
          </a:p>
        </p:txBody>
      </p:sp>
      <p:sp>
        <p:nvSpPr>
          <p:cNvPr id="3" name="Subtitle 2"/>
          <p:cNvSpPr>
            <a:spLocks noGrp="1"/>
          </p:cNvSpPr>
          <p:nvPr>
            <p:ph type="subTitle" idx="1" hasCustomPrompt="1"/>
          </p:nvPr>
        </p:nvSpPr>
        <p:spPr bwMode="gray">
          <a:xfrm>
            <a:off x="1404256" y="4134996"/>
            <a:ext cx="4386944" cy="935515"/>
          </a:xfrm>
        </p:spPr>
        <p:txBody>
          <a:bodyPr/>
          <a:lstStyle>
            <a:lvl1pPr marL="0" indent="0" algn="l">
              <a:lnSpc>
                <a:spcPct val="90000"/>
              </a:lnSpc>
              <a:spcBef>
                <a:spcPts val="0"/>
              </a:spcBef>
              <a:buNone/>
              <a:defRPr sz="20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3202304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2_Section Header Your Photo">
    <p:bg bwMode="gray">
      <p:bgPr>
        <a:solidFill>
          <a:schemeClr val="tx2"/>
        </a:solidFill>
        <a:effectLst/>
      </p:bgPr>
    </p:bg>
    <p:spTree>
      <p:nvGrpSpPr>
        <p:cNvPr id="1" name=""/>
        <p:cNvGrpSpPr/>
        <p:nvPr/>
      </p:nvGrpSpPr>
      <p:grpSpPr>
        <a:xfrm>
          <a:off x="0" y="0"/>
          <a:ext cx="0" cy="0"/>
          <a:chOff x="0" y="0"/>
          <a:chExt cx="0" cy="0"/>
        </a:xfrm>
      </p:grpSpPr>
      <p:pic>
        <p:nvPicPr>
          <p:cNvPr id="9" name="Picture 8" descr="ppt_gradient.jpg"/>
          <p:cNvPicPr>
            <a:picLocks noChangeAspect="1"/>
          </p:cNvPicPr>
          <p:nvPr userDrawn="1"/>
        </p:nvPicPr>
        <p:blipFill rotWithShape="1">
          <a:blip r:embed="rId2" cstate="email">
            <a:extLst>
              <a:ext uri="{28A0092B-C50C-407E-A947-70E740481C1C}">
                <a14:useLocalDpi xmlns:a14="http://schemas.microsoft.com/office/drawing/2010/main"/>
              </a:ext>
            </a:extLst>
          </a:blip>
          <a:srcRect l="1865" t="527" b="654"/>
          <a:stretch/>
        </p:blipFill>
        <p:spPr>
          <a:xfrm>
            <a:off x="0" y="1"/>
            <a:ext cx="9144000" cy="6858000"/>
          </a:xfrm>
          <a:prstGeom prst="rect">
            <a:avLst/>
          </a:prstGeom>
        </p:spPr>
      </p:pic>
      <p:sp>
        <p:nvSpPr>
          <p:cNvPr id="8" name="Freeform 7"/>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5001"/>
            <a:ext cx="4386944" cy="935515"/>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631021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Breaker P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5325" y="4267206"/>
            <a:ext cx="8548677" cy="1228343"/>
          </a:xfrm>
          <a:prstGeom prst="rect">
            <a:avLst/>
          </a:prstGeom>
        </p:spPr>
      </p:pic>
      <p:sp>
        <p:nvSpPr>
          <p:cNvPr id="3" name="Subtitle 2"/>
          <p:cNvSpPr>
            <a:spLocks noGrp="1"/>
          </p:cNvSpPr>
          <p:nvPr>
            <p:ph type="subTitle" idx="1" hasCustomPrompt="1"/>
          </p:nvPr>
        </p:nvSpPr>
        <p:spPr>
          <a:xfrm>
            <a:off x="1404256" y="5584368"/>
            <a:ext cx="4386944" cy="685800"/>
          </a:xfrm>
        </p:spPr>
        <p:txBody>
          <a:bodyPr/>
          <a:lstStyle>
            <a:lvl1pPr marL="0" indent="0" algn="l">
              <a:lnSpc>
                <a:spcPct val="90000"/>
              </a:lnSpc>
              <a:spcBef>
                <a:spcPts val="0"/>
              </a:spcBef>
              <a:buNone/>
              <a:defRPr sz="2000" baseline="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Secondary Text Goes here</a:t>
            </a:r>
          </a:p>
        </p:txBody>
      </p:sp>
      <p:sp>
        <p:nvSpPr>
          <p:cNvPr id="2" name="Title 1"/>
          <p:cNvSpPr>
            <a:spLocks noGrp="1"/>
          </p:cNvSpPr>
          <p:nvPr>
            <p:ph type="ctrTitle" hasCustomPrompt="1"/>
          </p:nvPr>
        </p:nvSpPr>
        <p:spPr>
          <a:xfrm>
            <a:off x="1404256" y="4375774"/>
            <a:ext cx="7282544" cy="993991"/>
          </a:xfrm>
        </p:spPr>
        <p:txBody>
          <a:bodyPr rIns="0" bIns="0" anchor="ctr" anchorCtr="0"/>
          <a:lstStyle>
            <a:lvl1pPr>
              <a:lnSpc>
                <a:spcPct val="90000"/>
              </a:lnSpc>
              <a:defRPr sz="2800" b="0" baseline="0">
                <a:solidFill>
                  <a:schemeClr val="bg1"/>
                </a:solidFill>
              </a:defRPr>
            </a:lvl1pPr>
          </a:lstStyle>
          <a:p>
            <a:r>
              <a:rPr lang="en-US" dirty="0"/>
              <a:t>Breaker Page Title Goes Here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8" y="911860"/>
            <a:ext cx="2488747" cy="464288"/>
          </a:xfrm>
          <a:prstGeom prst="rect">
            <a:avLst/>
          </a:prstGeom>
        </p:spPr>
      </p:pic>
    </p:spTree>
    <p:extLst>
      <p:ext uri="{BB962C8B-B14F-4D97-AF65-F5344CB8AC3E}">
        <p14:creationId xmlns:p14="http://schemas.microsoft.com/office/powerpoint/2010/main" val="3833773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4E224D1-81D8-4611-9C6F-87DDF5DA7A61}" type="datetime1">
              <a:rPr lang="en-US" smtClean="0">
                <a:solidFill>
                  <a:srgbClr val="54585A"/>
                </a:solidFill>
              </a:rPr>
              <a:t>1/24/2024</a:t>
            </a:fld>
            <a:endParaRPr lang="en-US" dirty="0">
              <a:solidFill>
                <a:srgbClr val="54585A"/>
              </a:solidFill>
            </a:endParaRPr>
          </a:p>
        </p:txBody>
      </p:sp>
      <p:sp>
        <p:nvSpPr>
          <p:cNvPr id="5" name="Footer Placeholder 4"/>
          <p:cNvSpPr>
            <a:spLocks noGrp="1"/>
          </p:cNvSpPr>
          <p:nvPr>
            <p:ph type="ftr" sz="quarter" idx="11"/>
          </p:nvPr>
        </p:nvSpPr>
        <p:spPr/>
        <p:txBody>
          <a:bodyPr/>
          <a:lstStyle/>
          <a:p>
            <a:endParaRPr lang="en-US" dirty="0">
              <a:solidFill>
                <a:srgbClr val="54585A"/>
              </a:solidFill>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dirty="0"/>
              <a:t>Slide Subtitle</a:t>
            </a:r>
          </a:p>
        </p:txBody>
      </p:sp>
    </p:spTree>
    <p:extLst>
      <p:ext uri="{BB962C8B-B14F-4D97-AF65-F5344CB8AC3E}">
        <p14:creationId xmlns:p14="http://schemas.microsoft.com/office/powerpoint/2010/main" val="3789447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p>
            <a:r>
              <a:rPr lang="en-US"/>
              <a:t>Click to edit Master title style</a:t>
            </a:r>
          </a:p>
        </p:txBody>
      </p:sp>
      <p:sp>
        <p:nvSpPr>
          <p:cNvPr id="3" name="Content Placeholder 2"/>
          <p:cNvSpPr>
            <a:spLocks noGrp="1"/>
          </p:cNvSpPr>
          <p:nvPr>
            <p:ph sz="half" idx="1"/>
          </p:nvPr>
        </p:nvSpPr>
        <p:spPr>
          <a:xfrm>
            <a:off x="801197" y="1621971"/>
            <a:ext cx="3767328"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00422" y="1621971"/>
            <a:ext cx="3767328"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DB08A62-C6FB-46EB-AE7C-E4DF62AC15FD}" type="datetime1">
              <a:rPr lang="en-US" smtClean="0">
                <a:solidFill>
                  <a:srgbClr val="54585A"/>
                </a:solidFill>
              </a:rPr>
              <a:t>1/24/2024</a:t>
            </a:fld>
            <a:endParaRPr lang="en-US" dirty="0">
              <a:solidFill>
                <a:srgbClr val="54585A"/>
              </a:solidFill>
            </a:endParaRPr>
          </a:p>
        </p:txBody>
      </p:sp>
      <p:sp>
        <p:nvSpPr>
          <p:cNvPr id="6" name="Footer Placeholder 5"/>
          <p:cNvSpPr>
            <a:spLocks noGrp="1"/>
          </p:cNvSpPr>
          <p:nvPr>
            <p:ph type="ftr" sz="quarter" idx="11"/>
          </p:nvPr>
        </p:nvSpPr>
        <p:spPr/>
        <p:txBody>
          <a:bodyPr/>
          <a:lstStyle/>
          <a:p>
            <a:endParaRPr lang="en-US" dirty="0">
              <a:solidFill>
                <a:srgbClr val="54585A"/>
              </a:solidFill>
            </a:endParaRPr>
          </a:p>
        </p:txBody>
      </p:sp>
      <p:sp>
        <p:nvSpPr>
          <p:cNvPr id="7" name="Slide Number Placeholder 6"/>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1" name="Text Placeholder 10"/>
          <p:cNvSpPr>
            <a:spLocks noGrp="1"/>
          </p:cNvSpPr>
          <p:nvPr>
            <p:ph type="body" sz="quarter" idx="13" hasCustomPrompt="1"/>
          </p:nvPr>
        </p:nvSpPr>
        <p:spPr>
          <a:xfrm>
            <a:off x="990599" y="914400"/>
            <a:ext cx="6858000"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dirty="0"/>
              <a:t>Slide Subtitle</a:t>
            </a:r>
          </a:p>
        </p:txBody>
      </p:sp>
    </p:spTree>
    <p:extLst>
      <p:ext uri="{BB962C8B-B14F-4D97-AF65-F5344CB8AC3E}">
        <p14:creationId xmlns:p14="http://schemas.microsoft.com/office/powerpoint/2010/main" val="33128256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90600" y="1622424"/>
            <a:ext cx="3581400" cy="358775"/>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200" y="1981200"/>
            <a:ext cx="3768895"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08039" y="1624015"/>
            <a:ext cx="3770375" cy="357187"/>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7127" y="1981200"/>
            <a:ext cx="3770375"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EF5AD63-C2B2-4BC1-85EE-6E05E1AFEF0D}" type="datetime1">
              <a:rPr lang="en-US" smtClean="0">
                <a:solidFill>
                  <a:srgbClr val="54585A"/>
                </a:solidFill>
              </a:rPr>
              <a:t>1/24/2024</a:t>
            </a:fld>
            <a:endParaRPr lang="en-US" dirty="0">
              <a:solidFill>
                <a:srgbClr val="54585A"/>
              </a:solidFill>
            </a:endParaRPr>
          </a:p>
        </p:txBody>
      </p:sp>
      <p:sp>
        <p:nvSpPr>
          <p:cNvPr id="8" name="Footer Placeholder 7"/>
          <p:cNvSpPr>
            <a:spLocks noGrp="1"/>
          </p:cNvSpPr>
          <p:nvPr>
            <p:ph type="ftr" sz="quarter" idx="11"/>
          </p:nvPr>
        </p:nvSpPr>
        <p:spPr/>
        <p:txBody>
          <a:bodyPr/>
          <a:lstStyle/>
          <a:p>
            <a:endParaRPr lang="en-US" dirty="0">
              <a:solidFill>
                <a:srgbClr val="54585A"/>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4" name="Text Placeholder 10"/>
          <p:cNvSpPr>
            <a:spLocks noGrp="1"/>
          </p:cNvSpPr>
          <p:nvPr>
            <p:ph type="body" sz="quarter" idx="13" hasCustomPrompt="1"/>
          </p:nvPr>
        </p:nvSpPr>
        <p:spPr>
          <a:xfrm>
            <a:off x="990602" y="914400"/>
            <a:ext cx="6852557"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dirty="0"/>
              <a:t>Slide Subtitle</a:t>
            </a:r>
          </a:p>
        </p:txBody>
      </p:sp>
    </p:spTree>
    <p:extLst>
      <p:ext uri="{BB962C8B-B14F-4D97-AF65-F5344CB8AC3E}">
        <p14:creationId xmlns:p14="http://schemas.microsoft.com/office/powerpoint/2010/main" val="1686735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85160" y="3724712"/>
            <a:ext cx="3586843" cy="347472"/>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90600" y="4038600"/>
            <a:ext cx="3579492" cy="1676400"/>
          </a:xfrm>
        </p:spPr>
        <p:txBody>
          <a:bodyPr vert="horz" lIns="0" tIns="0" rIns="91440" bIns="45720" rtlCol="0">
            <a:noAutofit/>
          </a:bodyPr>
          <a:lstStyle>
            <a:lvl1pPr marL="0" indent="0">
              <a:buNone/>
              <a:defRPr lang="en-US" smtClean="0"/>
            </a:lvl1pPr>
            <a:lvl2pPr marL="206370" indent="0">
              <a:buNone/>
              <a:defRPr lang="en-US" smtClean="0"/>
            </a:lvl2pPr>
            <a:lvl3pPr marL="457189" indent="0">
              <a:buNone/>
              <a:defRPr lang="en-US" smtClean="0"/>
            </a:lvl3pPr>
            <a:lvl4pPr marL="631810" indent="0">
              <a:buNone/>
              <a:defRPr lang="en-US" smtClean="0"/>
            </a:lvl4pPr>
            <a:lvl5pPr marL="804843" indent="0">
              <a:buNone/>
              <a:defRPr lang="en-US"/>
            </a:lvl5pPr>
          </a:lstStyle>
          <a:p>
            <a:pPr lvl="0"/>
            <a:r>
              <a:rPr lang="en-US" dirty="0"/>
              <a:t>Click to edit Master text styles</a:t>
            </a:r>
          </a:p>
        </p:txBody>
      </p:sp>
      <p:sp>
        <p:nvSpPr>
          <p:cNvPr id="5" name="Text Placeholder 4"/>
          <p:cNvSpPr>
            <a:spLocks noGrp="1"/>
          </p:cNvSpPr>
          <p:nvPr>
            <p:ph type="body" sz="quarter" idx="3"/>
          </p:nvPr>
        </p:nvSpPr>
        <p:spPr>
          <a:xfrm>
            <a:off x="4908036" y="3724712"/>
            <a:ext cx="3584448" cy="347472"/>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908037" y="4038600"/>
            <a:ext cx="3580898" cy="1676400"/>
          </a:xfrm>
        </p:spPr>
        <p:txBody>
          <a:bodyPr vert="horz" lIns="0" tIns="0" rIns="91440" bIns="45720" rtlCol="0">
            <a:noAutofit/>
          </a:bodyPr>
          <a:lstStyle>
            <a:lvl1pPr marL="0" indent="0">
              <a:buNone/>
              <a:defRPr lang="en-US" dirty="0" smtClean="0"/>
            </a:lvl1pPr>
            <a:lvl2pPr marL="206370" indent="0">
              <a:buNone/>
              <a:defRPr lang="en-US" dirty="0" smtClean="0"/>
            </a:lvl2pPr>
            <a:lvl3pPr marL="457189" indent="0">
              <a:buNone/>
              <a:defRPr lang="en-US" dirty="0" smtClean="0"/>
            </a:lvl3pPr>
            <a:lvl4pPr marL="631810" indent="0">
              <a:buNone/>
              <a:defRPr lang="en-US" dirty="0" smtClean="0"/>
            </a:lvl4pPr>
            <a:lvl5pPr marL="804843" indent="0">
              <a:buNone/>
              <a:defRPr lang="en-US" dirty="0"/>
            </a:lvl5pPr>
          </a:lstStyle>
          <a:p>
            <a:pPr lvl="0"/>
            <a:r>
              <a:rPr lang="en-US" dirty="0"/>
              <a:t>Click to edit Master text styles</a:t>
            </a:r>
          </a:p>
        </p:txBody>
      </p:sp>
      <p:sp>
        <p:nvSpPr>
          <p:cNvPr id="7" name="Date Placeholder 6"/>
          <p:cNvSpPr>
            <a:spLocks noGrp="1"/>
          </p:cNvSpPr>
          <p:nvPr>
            <p:ph type="dt" sz="half" idx="10"/>
          </p:nvPr>
        </p:nvSpPr>
        <p:spPr/>
        <p:txBody>
          <a:bodyPr/>
          <a:lstStyle/>
          <a:p>
            <a:fld id="{FC8AFE85-AF79-4FFB-9A87-D0F92FC41E5E}" type="datetime1">
              <a:rPr lang="en-US" smtClean="0">
                <a:solidFill>
                  <a:srgbClr val="54585A"/>
                </a:solidFill>
              </a:rPr>
              <a:t>1/24/2024</a:t>
            </a:fld>
            <a:endParaRPr lang="en-US" dirty="0">
              <a:solidFill>
                <a:srgbClr val="54585A"/>
              </a:solidFill>
            </a:endParaRPr>
          </a:p>
        </p:txBody>
      </p:sp>
      <p:sp>
        <p:nvSpPr>
          <p:cNvPr id="8" name="Footer Placeholder 7"/>
          <p:cNvSpPr>
            <a:spLocks noGrp="1"/>
          </p:cNvSpPr>
          <p:nvPr>
            <p:ph type="ftr" sz="quarter" idx="11"/>
          </p:nvPr>
        </p:nvSpPr>
        <p:spPr/>
        <p:txBody>
          <a:bodyPr/>
          <a:lstStyle/>
          <a:p>
            <a:endParaRPr lang="en-US" dirty="0">
              <a:solidFill>
                <a:srgbClr val="54585A"/>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4" name="Text Placeholder 10"/>
          <p:cNvSpPr>
            <a:spLocks noGrp="1"/>
          </p:cNvSpPr>
          <p:nvPr>
            <p:ph type="body" sz="quarter" idx="13" hasCustomPrompt="1"/>
          </p:nvPr>
        </p:nvSpPr>
        <p:spPr>
          <a:xfrm>
            <a:off x="990602" y="914400"/>
            <a:ext cx="6852557"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dirty="0"/>
              <a:t>Slide Subtitle</a:t>
            </a:r>
          </a:p>
        </p:txBody>
      </p:sp>
      <p:sp>
        <p:nvSpPr>
          <p:cNvPr id="13" name="Picture Placeholder 12"/>
          <p:cNvSpPr>
            <a:spLocks noGrp="1"/>
          </p:cNvSpPr>
          <p:nvPr>
            <p:ph type="pic" sz="quarter" idx="14" hasCustomPrompt="1"/>
          </p:nvPr>
        </p:nvSpPr>
        <p:spPr>
          <a:xfrm>
            <a:off x="990600" y="1622430"/>
            <a:ext cx="3429000" cy="1994355"/>
          </a:xfr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4908036" y="1622430"/>
            <a:ext cx="3429000" cy="1994355"/>
          </a:xfrm>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1285800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622424"/>
            <a:ext cx="3581400" cy="358775"/>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200" y="1981206"/>
            <a:ext cx="3773089"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90599" y="3652124"/>
            <a:ext cx="3581401" cy="349526"/>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803914" y="4012041"/>
            <a:ext cx="3770375"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940482D-ECAD-4993-B815-83F31F54CA89}" type="datetime1">
              <a:rPr lang="en-US" smtClean="0">
                <a:solidFill>
                  <a:srgbClr val="54585A"/>
                </a:solidFill>
              </a:rPr>
              <a:t>1/24/2024</a:t>
            </a:fld>
            <a:endParaRPr lang="en-US" dirty="0">
              <a:solidFill>
                <a:srgbClr val="54585A"/>
              </a:solidFill>
            </a:endParaRPr>
          </a:p>
        </p:txBody>
      </p:sp>
      <p:sp>
        <p:nvSpPr>
          <p:cNvPr id="8" name="Footer Placeholder 7"/>
          <p:cNvSpPr>
            <a:spLocks noGrp="1"/>
          </p:cNvSpPr>
          <p:nvPr>
            <p:ph type="ftr" sz="quarter" idx="11"/>
          </p:nvPr>
        </p:nvSpPr>
        <p:spPr/>
        <p:txBody>
          <a:bodyPr/>
          <a:lstStyle/>
          <a:p>
            <a:endParaRPr lang="en-US" dirty="0">
              <a:solidFill>
                <a:srgbClr val="54585A"/>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4" name="Content Placeholder 13"/>
          <p:cNvSpPr>
            <a:spLocks noGrp="1"/>
          </p:cNvSpPr>
          <p:nvPr>
            <p:ph sz="quarter" idx="13"/>
          </p:nvPr>
        </p:nvSpPr>
        <p:spPr>
          <a:xfrm>
            <a:off x="5209565" y="1676400"/>
            <a:ext cx="3934437"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p:cNvSpPr>
            <a:spLocks noGrp="1"/>
          </p:cNvSpPr>
          <p:nvPr>
            <p:ph type="body" sz="quarter" idx="14" hasCustomPrompt="1"/>
          </p:nvPr>
        </p:nvSpPr>
        <p:spPr>
          <a:xfrm>
            <a:off x="990600" y="914400"/>
            <a:ext cx="6858000"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dirty="0"/>
              <a:t>Slide Subtitle</a:t>
            </a:r>
          </a:p>
        </p:txBody>
      </p:sp>
    </p:spTree>
    <p:extLst>
      <p:ext uri="{BB962C8B-B14F-4D97-AF65-F5344CB8AC3E}">
        <p14:creationId xmlns:p14="http://schemas.microsoft.com/office/powerpoint/2010/main" val="4005818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90600" y="1624015"/>
            <a:ext cx="2438400" cy="357187"/>
          </a:xfrm>
        </p:spPr>
        <p:txBody>
          <a:bodyPr anchor="b"/>
          <a:lstStyle>
            <a:lvl1pPr marL="0" indent="0">
              <a:buNone/>
              <a:defRPr sz="1851"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a:t>
            </a:r>
          </a:p>
        </p:txBody>
      </p:sp>
      <p:sp>
        <p:nvSpPr>
          <p:cNvPr id="4" name="Content Placeholder 3"/>
          <p:cNvSpPr>
            <a:spLocks noGrp="1"/>
          </p:cNvSpPr>
          <p:nvPr>
            <p:ph sz="half" idx="2"/>
          </p:nvPr>
        </p:nvSpPr>
        <p:spPr>
          <a:xfrm>
            <a:off x="801200" y="1981200"/>
            <a:ext cx="2399203" cy="3733800"/>
          </a:xfrm>
        </p:spPr>
        <p:txBody>
          <a:bodyPr vert="horz" lIns="0" tIns="0" rIns="91440" bIns="45720" rtlCol="0">
            <a:noAutofit/>
          </a:bodyPr>
          <a:lstStyle>
            <a:lvl1pPr>
              <a:defRPr lang="en-US" sz="1851" smtClean="0"/>
            </a:lvl1pPr>
            <a:lvl2pPr>
              <a:defRPr lang="en-US" sz="1851"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p:txBody>
          <a:bodyPr/>
          <a:lstStyle/>
          <a:p>
            <a:fld id="{E42E9A4E-D9A3-4741-BFF2-A98800A1887B}" type="datetime1">
              <a:rPr lang="en-US" smtClean="0">
                <a:solidFill>
                  <a:srgbClr val="54585A"/>
                </a:solidFill>
              </a:rPr>
              <a:t>1/24/2024</a:t>
            </a:fld>
            <a:endParaRPr lang="en-US" dirty="0">
              <a:solidFill>
                <a:srgbClr val="54585A"/>
              </a:solidFill>
            </a:endParaRPr>
          </a:p>
        </p:txBody>
      </p:sp>
      <p:sp>
        <p:nvSpPr>
          <p:cNvPr id="8" name="Footer Placeholder 7"/>
          <p:cNvSpPr>
            <a:spLocks noGrp="1"/>
          </p:cNvSpPr>
          <p:nvPr>
            <p:ph type="ftr" sz="quarter" idx="11"/>
          </p:nvPr>
        </p:nvSpPr>
        <p:spPr/>
        <p:txBody>
          <a:bodyPr/>
          <a:lstStyle/>
          <a:p>
            <a:endParaRPr lang="en-US" dirty="0">
              <a:solidFill>
                <a:srgbClr val="54585A"/>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15" name="Text Placeholder 10"/>
          <p:cNvSpPr>
            <a:spLocks noGrp="1"/>
          </p:cNvSpPr>
          <p:nvPr>
            <p:ph type="body" sz="quarter" idx="14" hasCustomPrompt="1"/>
          </p:nvPr>
        </p:nvSpPr>
        <p:spPr>
          <a:xfrm>
            <a:off x="990600" y="914400"/>
            <a:ext cx="6858000"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dirty="0"/>
              <a:t>Slide Subtitle</a:t>
            </a:r>
          </a:p>
        </p:txBody>
      </p:sp>
      <p:sp>
        <p:nvSpPr>
          <p:cNvPr id="12" name="Picture Placeholder 11"/>
          <p:cNvSpPr>
            <a:spLocks noGrp="1"/>
          </p:cNvSpPr>
          <p:nvPr>
            <p:ph type="pic" sz="quarter" idx="15" hasCustomPrompt="1"/>
          </p:nvPr>
        </p:nvSpPr>
        <p:spPr>
          <a:xfrm>
            <a:off x="3505200" y="1622425"/>
            <a:ext cx="2209800" cy="3657600"/>
          </a:xfrm>
        </p:spPr>
        <p:txBody>
          <a:bodyPr anchor="ctr"/>
          <a:lstStyle>
            <a:lvl1pPr marL="0" indent="0" algn="ctr">
              <a:buNone/>
              <a:defRPr/>
            </a:lvl1pPr>
          </a:lstStyle>
          <a:p>
            <a:r>
              <a:rPr lang="en-US" dirty="0"/>
              <a:t>Insert image</a:t>
            </a:r>
          </a:p>
        </p:txBody>
      </p:sp>
      <p:sp>
        <p:nvSpPr>
          <p:cNvPr id="16" name="Picture Placeholder 11"/>
          <p:cNvSpPr>
            <a:spLocks noGrp="1"/>
          </p:cNvSpPr>
          <p:nvPr>
            <p:ph type="pic" sz="quarter" idx="16" hasCustomPrompt="1"/>
          </p:nvPr>
        </p:nvSpPr>
        <p:spPr>
          <a:xfrm>
            <a:off x="6019800" y="1622425"/>
            <a:ext cx="2209800" cy="3657600"/>
          </a:xfrm>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1026521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678739-458A-4278-BE50-CC8D0A64F3B5}" type="datetime1">
              <a:rPr lang="en-US" smtClean="0">
                <a:solidFill>
                  <a:srgbClr val="54585A"/>
                </a:solidFill>
              </a:rPr>
              <a:t>1/24/2024</a:t>
            </a:fld>
            <a:endParaRPr lang="en-US" dirty="0">
              <a:solidFill>
                <a:srgbClr val="54585A"/>
              </a:solidFill>
            </a:endParaRPr>
          </a:p>
        </p:txBody>
      </p:sp>
      <p:sp>
        <p:nvSpPr>
          <p:cNvPr id="4" name="Footer Placeholder 3"/>
          <p:cNvSpPr>
            <a:spLocks noGrp="1"/>
          </p:cNvSpPr>
          <p:nvPr>
            <p:ph type="ftr" sz="quarter" idx="11"/>
          </p:nvPr>
        </p:nvSpPr>
        <p:spPr/>
        <p:txBody>
          <a:bodyPr/>
          <a:lstStyle/>
          <a:p>
            <a:endParaRPr lang="en-US" dirty="0">
              <a:solidFill>
                <a:srgbClr val="54585A"/>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7" name="Text Placeholder 10"/>
          <p:cNvSpPr>
            <a:spLocks noGrp="1"/>
          </p:cNvSpPr>
          <p:nvPr>
            <p:ph type="body" sz="quarter" idx="13" hasCustomPrompt="1"/>
          </p:nvPr>
        </p:nvSpPr>
        <p:spPr>
          <a:xfrm>
            <a:off x="990600" y="914400"/>
            <a:ext cx="6858000" cy="457200"/>
          </a:xfrm>
        </p:spPr>
        <p:txBody>
          <a:bodyPr/>
          <a:lstStyle>
            <a:lvl1pPr marL="0" indent="0">
              <a:lnSpc>
                <a:spcPct val="85000"/>
              </a:lnSpc>
              <a:spcBef>
                <a:spcPts val="0"/>
              </a:spcBef>
              <a:buNone/>
              <a:defRPr sz="2000" spc="-80" baseline="0">
                <a:solidFill>
                  <a:schemeClr val="accent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dirty="0"/>
              <a:t>Slide Subtitle</a:t>
            </a:r>
          </a:p>
        </p:txBody>
      </p:sp>
    </p:spTree>
    <p:extLst>
      <p:ext uri="{BB962C8B-B14F-4D97-AF65-F5344CB8AC3E}">
        <p14:creationId xmlns:p14="http://schemas.microsoft.com/office/powerpoint/2010/main" val="4250748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2BA93-2752-4559-AEA9-3911D6E50FC9}" type="datetime1">
              <a:rPr lang="en-US" smtClean="0">
                <a:solidFill>
                  <a:srgbClr val="54585A"/>
                </a:solidFill>
              </a:rPr>
              <a:t>1/24/2024</a:t>
            </a:fld>
            <a:endParaRPr lang="en-US" dirty="0">
              <a:solidFill>
                <a:srgbClr val="54585A"/>
              </a:solidFill>
            </a:endParaRPr>
          </a:p>
        </p:txBody>
      </p:sp>
      <p:sp>
        <p:nvSpPr>
          <p:cNvPr id="3" name="Footer Placeholder 2"/>
          <p:cNvSpPr>
            <a:spLocks noGrp="1"/>
          </p:cNvSpPr>
          <p:nvPr>
            <p:ph type="ftr" sz="quarter" idx="11"/>
          </p:nvPr>
        </p:nvSpPr>
        <p:spPr/>
        <p:txBody>
          <a:bodyPr/>
          <a:lstStyle/>
          <a:p>
            <a:endParaRPr lang="en-US" dirty="0">
              <a:solidFill>
                <a:srgbClr val="54585A"/>
              </a:solidFill>
            </a:endParaRPr>
          </a:p>
        </p:txBody>
      </p:sp>
      <p:sp>
        <p:nvSpPr>
          <p:cNvPr id="4" name="Slide Number Placeholder 3"/>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805"/>
            <a:ext cx="1422024" cy="265285"/>
          </a:xfrm>
          <a:prstGeom prst="rect">
            <a:avLst/>
          </a:prstGeom>
        </p:spPr>
      </p:pic>
    </p:spTree>
    <p:extLst>
      <p:ext uri="{BB962C8B-B14F-4D97-AF65-F5344CB8AC3E}">
        <p14:creationId xmlns:p14="http://schemas.microsoft.com/office/powerpoint/2010/main" val="104186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ection Header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37" y="911860"/>
            <a:ext cx="2488753" cy="464291"/>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a:t>Section Title</a:t>
            </a:r>
          </a:p>
        </p:txBody>
      </p:sp>
      <p:sp>
        <p:nvSpPr>
          <p:cNvPr id="3" name="Subtitle 2"/>
          <p:cNvSpPr>
            <a:spLocks noGrp="1"/>
          </p:cNvSpPr>
          <p:nvPr>
            <p:ph type="subTitle" idx="1" hasCustomPrompt="1"/>
          </p:nvPr>
        </p:nvSpPr>
        <p:spPr bwMode="gray">
          <a:xfrm>
            <a:off x="1404256" y="4134996"/>
            <a:ext cx="4386944" cy="935515"/>
          </a:xfrm>
        </p:spPr>
        <p:txBody>
          <a:bodyPr/>
          <a:lstStyle>
            <a:lvl1pPr marL="0" indent="0" algn="l">
              <a:lnSpc>
                <a:spcPct val="90000"/>
              </a:lnSpc>
              <a:spcBef>
                <a:spcPts val="0"/>
              </a:spcBef>
              <a:buNone/>
              <a:defRPr sz="20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3786180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FBCD8-7ABE-44B1-97FA-3E7A066154EB}" type="datetime1">
              <a:rPr lang="en-US" smtClean="0">
                <a:solidFill>
                  <a:srgbClr val="54585A"/>
                </a:solidFill>
              </a:rPr>
              <a:t>1/24/2024</a:t>
            </a:fld>
            <a:endParaRPr lang="en-US" dirty="0">
              <a:solidFill>
                <a:srgbClr val="54585A"/>
              </a:solidFill>
            </a:endParaRPr>
          </a:p>
        </p:txBody>
      </p:sp>
      <p:sp>
        <p:nvSpPr>
          <p:cNvPr id="3" name="Footer Placeholder 2"/>
          <p:cNvSpPr>
            <a:spLocks noGrp="1"/>
          </p:cNvSpPr>
          <p:nvPr>
            <p:ph type="ftr" sz="quarter" idx="11"/>
          </p:nvPr>
        </p:nvSpPr>
        <p:spPr/>
        <p:txBody>
          <a:bodyPr/>
          <a:lstStyle/>
          <a:p>
            <a:endParaRPr lang="en-US" dirty="0">
              <a:solidFill>
                <a:srgbClr val="54585A"/>
              </a:solidFill>
            </a:endParaRPr>
          </a:p>
        </p:txBody>
      </p:sp>
      <p:sp>
        <p:nvSpPr>
          <p:cNvPr id="4" name="Slide Number Placeholder 3"/>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Tree>
    <p:extLst>
      <p:ext uri="{BB962C8B-B14F-4D97-AF65-F5344CB8AC3E}">
        <p14:creationId xmlns:p14="http://schemas.microsoft.com/office/powerpoint/2010/main" val="2863284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990599" y="2542593"/>
            <a:ext cx="7713969" cy="762000"/>
          </a:xfrm>
        </p:spPr>
        <p:txBody>
          <a:bodyPr/>
          <a:lstStyle>
            <a:lvl1pPr>
              <a:defRPr sz="4400"/>
            </a:lvl1pPr>
          </a:lstStyle>
          <a:p>
            <a:r>
              <a:rPr lang="en-US"/>
              <a:t>Click to edit Master title style</a:t>
            </a:r>
          </a:p>
        </p:txBody>
      </p:sp>
      <p:sp>
        <p:nvSpPr>
          <p:cNvPr id="3" name="Date Placeholder 2"/>
          <p:cNvSpPr>
            <a:spLocks noGrp="1"/>
          </p:cNvSpPr>
          <p:nvPr>
            <p:ph type="dt" sz="half" idx="10"/>
          </p:nvPr>
        </p:nvSpPr>
        <p:spPr/>
        <p:txBody>
          <a:bodyPr/>
          <a:lstStyle/>
          <a:p>
            <a:fld id="{B4ABD64E-0070-41A2-A2F5-ABAFE883FE7B}" type="datetime1">
              <a:rPr lang="en-US" smtClean="0">
                <a:solidFill>
                  <a:srgbClr val="54585A"/>
                </a:solidFill>
              </a:rPr>
              <a:t>1/24/2024</a:t>
            </a:fld>
            <a:endParaRPr lang="en-US" dirty="0">
              <a:solidFill>
                <a:srgbClr val="54585A"/>
              </a:solidFill>
            </a:endParaRPr>
          </a:p>
        </p:txBody>
      </p:sp>
      <p:sp>
        <p:nvSpPr>
          <p:cNvPr id="4" name="Footer Placeholder 3"/>
          <p:cNvSpPr>
            <a:spLocks noGrp="1"/>
          </p:cNvSpPr>
          <p:nvPr>
            <p:ph type="ftr" sz="quarter" idx="11"/>
          </p:nvPr>
        </p:nvSpPr>
        <p:spPr/>
        <p:txBody>
          <a:bodyPr/>
          <a:lstStyle/>
          <a:p>
            <a:endParaRPr lang="en-US" dirty="0">
              <a:solidFill>
                <a:srgbClr val="54585A"/>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B1ACCE"/>
                </a:solidFill>
              </a:rPr>
              <a:pPr/>
              <a:t>‹#›</a:t>
            </a:fld>
            <a:endParaRPr lang="en-US" dirty="0">
              <a:solidFill>
                <a:srgbClr val="B1ACCE"/>
              </a:solidFill>
            </a:endParaRPr>
          </a:p>
        </p:txBody>
      </p:sp>
      <p:sp>
        <p:nvSpPr>
          <p:cNvPr id="7" name="Text Placeholder 10"/>
          <p:cNvSpPr>
            <a:spLocks noGrp="1"/>
          </p:cNvSpPr>
          <p:nvPr>
            <p:ph type="body" sz="quarter" idx="13" hasCustomPrompt="1"/>
          </p:nvPr>
        </p:nvSpPr>
        <p:spPr>
          <a:xfrm>
            <a:off x="990600" y="3429000"/>
            <a:ext cx="6858000" cy="457200"/>
          </a:xfrm>
        </p:spPr>
        <p:txBody>
          <a:bodyPr/>
          <a:lstStyle>
            <a:lvl1pPr marL="0" indent="0">
              <a:lnSpc>
                <a:spcPct val="85000"/>
              </a:lnSpc>
              <a:spcBef>
                <a:spcPts val="0"/>
              </a:spcBef>
              <a:buNone/>
              <a:defRPr sz="2000" spc="-80" baseline="0">
                <a:solidFill>
                  <a:schemeClr val="tx2"/>
                </a:solidFill>
              </a:defRPr>
            </a:lvl1pPr>
            <a:lvl2pPr marL="206370" indent="0">
              <a:buNone/>
              <a:defRPr/>
            </a:lvl2pPr>
            <a:lvl3pPr marL="457189" indent="0">
              <a:buNone/>
              <a:defRPr/>
            </a:lvl3pPr>
            <a:lvl4pPr marL="631810" indent="0">
              <a:buNone/>
              <a:defRPr/>
            </a:lvl4pPr>
            <a:lvl5pPr marL="804843" indent="0">
              <a:buNone/>
              <a:defRPr/>
            </a:lvl5pPr>
          </a:lstStyle>
          <a:p>
            <a:pPr lvl="0"/>
            <a:r>
              <a:rPr lang="en-US" dirty="0"/>
              <a:t>Slide Subtitle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805"/>
            <a:ext cx="1422024" cy="265285"/>
          </a:xfrm>
          <a:prstGeom prst="rect">
            <a:avLst/>
          </a:prstGeom>
        </p:spPr>
      </p:pic>
    </p:spTree>
    <p:extLst>
      <p:ext uri="{BB962C8B-B14F-4D97-AF65-F5344CB8AC3E}">
        <p14:creationId xmlns:p14="http://schemas.microsoft.com/office/powerpoint/2010/main" val="1236719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7" y="651600"/>
            <a:ext cx="8412480" cy="757255"/>
          </a:xfrm>
        </p:spPr>
        <p:txBody>
          <a:bodyPr>
            <a:noAutofit/>
          </a:bodyPr>
          <a:lstStyle>
            <a:lvl1pPr marL="0" indent="0">
              <a:buNone/>
              <a:defRPr lang="en-US" sz="1400" b="0" kern="1200" dirty="0">
                <a:solidFill>
                  <a:schemeClr val="tx2"/>
                </a:solidFill>
                <a:latin typeface="+mn-lt"/>
                <a:ea typeface="+mn-ea"/>
                <a:cs typeface="+mn-cs"/>
              </a:defRPr>
            </a:lvl1pPr>
          </a:lstStyle>
          <a:p>
            <a:pPr marL="0" lvl="0" indent="0" algn="l" defTabSz="914377" rtl="0" eaLnBrk="1" latinLnBrk="0" hangingPunct="1">
              <a:spcBef>
                <a:spcPts val="0"/>
              </a:spcBef>
              <a:spcAft>
                <a:spcPts val="1000"/>
              </a:spcAft>
              <a:buSzPct val="100000"/>
              <a:buFontTx/>
              <a:buNone/>
            </a:pPr>
            <a:r>
              <a:rPr lang="en-US" dirty="0"/>
              <a:t>Click to add subtitle</a:t>
            </a:r>
          </a:p>
        </p:txBody>
      </p:sp>
      <p:sp>
        <p:nvSpPr>
          <p:cNvPr id="14" name="Title Placeholder 1"/>
          <p:cNvSpPr>
            <a:spLocks noGrp="1"/>
          </p:cNvSpPr>
          <p:nvPr>
            <p:ph type="title" hasCustomPrompt="1"/>
          </p:nvPr>
        </p:nvSpPr>
        <p:spPr>
          <a:xfrm>
            <a:off x="376241" y="317503"/>
            <a:ext cx="8391525" cy="334101"/>
          </a:xfrm>
          <a:prstGeom prst="rect">
            <a:avLst/>
          </a:prstGeom>
        </p:spPr>
        <p:txBody>
          <a:bodyPr vert="horz" lIns="0" tIns="0" rIns="0" bIns="0" rtlCol="0" anchor="t" anchorCtr="0">
            <a:noAutofit/>
          </a:bodyPr>
          <a:lstStyle>
            <a:lvl1pPr algn="l" defTabSz="914377" rtl="0" eaLnBrk="1" latinLnBrk="0" hangingPunct="1">
              <a:spcBef>
                <a:spcPct val="0"/>
              </a:spcBef>
              <a:buNone/>
              <a:defRPr lang="en-US" sz="2000" kern="1200" dirty="0">
                <a:solidFill>
                  <a:schemeClr val="tx1"/>
                </a:solidFill>
                <a:latin typeface="+mj-lt"/>
                <a:ea typeface="+mj-ea"/>
                <a:cs typeface="+mj-cs"/>
              </a:defRPr>
            </a:lvl1pPr>
          </a:lstStyle>
          <a:p>
            <a:r>
              <a:rPr lang="en-US" dirty="0"/>
              <a:t>Click to add title</a:t>
            </a:r>
          </a:p>
        </p:txBody>
      </p:sp>
      <p:sp>
        <p:nvSpPr>
          <p:cNvPr id="3" name="Text Placeholder 2"/>
          <p:cNvSpPr>
            <a:spLocks noGrp="1"/>
          </p:cNvSpPr>
          <p:nvPr>
            <p:ph type="body" sz="quarter" idx="14"/>
          </p:nvPr>
        </p:nvSpPr>
        <p:spPr>
          <a:xfrm>
            <a:off x="365760" y="1611313"/>
            <a:ext cx="8412480" cy="4734292"/>
          </a:xfrm>
        </p:spPr>
        <p:txBody>
          <a:bodyPr/>
          <a:lstStyle>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093058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37" y="911860"/>
            <a:ext cx="2488753" cy="464291"/>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a:t>Section Title</a:t>
            </a:r>
          </a:p>
        </p:txBody>
      </p:sp>
      <p:sp>
        <p:nvSpPr>
          <p:cNvPr id="3" name="Subtitle 2"/>
          <p:cNvSpPr>
            <a:spLocks noGrp="1"/>
          </p:cNvSpPr>
          <p:nvPr>
            <p:ph type="subTitle" idx="1" hasCustomPrompt="1"/>
          </p:nvPr>
        </p:nvSpPr>
        <p:spPr bwMode="gray">
          <a:xfrm>
            <a:off x="1404256" y="4134996"/>
            <a:ext cx="4386944" cy="935515"/>
          </a:xfrm>
        </p:spPr>
        <p:txBody>
          <a:bodyPr/>
          <a:lstStyle>
            <a:lvl1pPr marL="0" indent="0" algn="l">
              <a:lnSpc>
                <a:spcPct val="90000"/>
              </a:lnSpc>
              <a:spcBef>
                <a:spcPts val="0"/>
              </a:spcBef>
              <a:buNone/>
              <a:defRPr sz="20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75661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pic>
        <p:nvPicPr>
          <p:cNvPr id="6" name="Picture 5" descr="skyline_2.jpg"/>
          <p:cNvPicPr>
            <a:picLocks noChangeAspect="1"/>
          </p:cNvPicPr>
          <p:nvPr userDrawn="1"/>
        </p:nvPicPr>
        <p:blipFill>
          <a:blip r:embed="rId2" cstate="print"/>
          <a:stretch>
            <a:fillRect/>
          </a:stretch>
        </p:blipFill>
        <p:spPr>
          <a:xfrm>
            <a:off x="0" y="290"/>
            <a:ext cx="9144000" cy="6857423"/>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8075"/>
          <a:stretch/>
        </p:blipFill>
        <p:spPr bwMode="gray">
          <a:xfrm>
            <a:off x="0" y="0"/>
            <a:ext cx="7041616"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0637" y="911860"/>
            <a:ext cx="2488753" cy="464291"/>
          </a:xfrm>
          <a:prstGeom prst="rect">
            <a:avLst/>
          </a:prstGeom>
        </p:spPr>
      </p:pic>
      <p:sp>
        <p:nvSpPr>
          <p:cNvPr id="9"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a:t>Section Title</a:t>
            </a:r>
          </a:p>
        </p:txBody>
      </p:sp>
      <p:sp>
        <p:nvSpPr>
          <p:cNvPr id="11" name="Subtitle 2"/>
          <p:cNvSpPr>
            <a:spLocks noGrp="1"/>
          </p:cNvSpPr>
          <p:nvPr>
            <p:ph type="subTitle" idx="1" hasCustomPrompt="1"/>
          </p:nvPr>
        </p:nvSpPr>
        <p:spPr bwMode="gray">
          <a:xfrm>
            <a:off x="1404256" y="4134996"/>
            <a:ext cx="4386944" cy="935515"/>
          </a:xfrm>
        </p:spPr>
        <p:txBody>
          <a:bodyPr/>
          <a:lstStyle>
            <a:lvl1pPr marL="0" indent="0" algn="l">
              <a:lnSpc>
                <a:spcPct val="90000"/>
              </a:lnSpc>
              <a:spcBef>
                <a:spcPts val="0"/>
              </a:spcBef>
              <a:buNone/>
              <a:defRPr sz="20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135512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37" y="911860"/>
            <a:ext cx="2488753" cy="464291"/>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a:t>Section Title</a:t>
            </a:r>
          </a:p>
        </p:txBody>
      </p:sp>
      <p:sp>
        <p:nvSpPr>
          <p:cNvPr id="3" name="Subtitle 2"/>
          <p:cNvSpPr>
            <a:spLocks noGrp="1"/>
          </p:cNvSpPr>
          <p:nvPr>
            <p:ph type="subTitle" idx="1" hasCustomPrompt="1"/>
          </p:nvPr>
        </p:nvSpPr>
        <p:spPr bwMode="gray">
          <a:xfrm>
            <a:off x="1404256" y="4134996"/>
            <a:ext cx="4386944" cy="935515"/>
          </a:xfrm>
        </p:spPr>
        <p:txBody>
          <a:bodyPr/>
          <a:lstStyle>
            <a:lvl1pPr marL="0" indent="0" algn="l">
              <a:lnSpc>
                <a:spcPct val="90000"/>
              </a:lnSpc>
              <a:spcBef>
                <a:spcPts val="0"/>
              </a:spcBef>
              <a:buNone/>
              <a:defRPr sz="20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211930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Section Header 8">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37" y="911860"/>
            <a:ext cx="2488753" cy="464291"/>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a:t>Section Title</a:t>
            </a:r>
          </a:p>
        </p:txBody>
      </p:sp>
      <p:sp>
        <p:nvSpPr>
          <p:cNvPr id="3" name="Subtitle 2"/>
          <p:cNvSpPr>
            <a:spLocks noGrp="1"/>
          </p:cNvSpPr>
          <p:nvPr>
            <p:ph type="subTitle" idx="1" hasCustomPrompt="1"/>
          </p:nvPr>
        </p:nvSpPr>
        <p:spPr bwMode="gray">
          <a:xfrm>
            <a:off x="1404256" y="4134996"/>
            <a:ext cx="4386944" cy="935515"/>
          </a:xfrm>
        </p:spPr>
        <p:txBody>
          <a:bodyPr/>
          <a:lstStyle>
            <a:lvl1pPr marL="0" indent="0" algn="l">
              <a:lnSpc>
                <a:spcPct val="90000"/>
              </a:lnSpc>
              <a:spcBef>
                <a:spcPts val="0"/>
              </a:spcBef>
              <a:buNone/>
              <a:defRPr sz="2000" baseline="0">
                <a:solidFill>
                  <a:schemeClr val="bg1"/>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260760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2" y="152400"/>
            <a:ext cx="7713969" cy="762000"/>
          </a:xfrm>
          <a:prstGeom prst="rect">
            <a:avLst/>
          </a:prstGeom>
        </p:spPr>
        <p:txBody>
          <a:bodyPr vert="horz" lIns="0" tIns="0" rIns="91440" bIns="45720" rtlCol="0" anchor="b">
            <a:noAutofit/>
          </a:bodyPr>
          <a:lstStyle/>
          <a:p>
            <a:r>
              <a:rPr lang="en-US"/>
              <a:t>Click to edit Master title style</a:t>
            </a:r>
          </a:p>
        </p:txBody>
      </p:sp>
      <p:sp>
        <p:nvSpPr>
          <p:cNvPr id="3" name="Text Placeholder 2"/>
          <p:cNvSpPr>
            <a:spLocks noGrp="1"/>
          </p:cNvSpPr>
          <p:nvPr>
            <p:ph type="body" idx="1"/>
          </p:nvPr>
        </p:nvSpPr>
        <p:spPr>
          <a:xfrm>
            <a:off x="801201" y="1621971"/>
            <a:ext cx="7049689" cy="4093029"/>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50008" y="6528817"/>
            <a:ext cx="850392" cy="168275"/>
          </a:xfrm>
          <a:prstGeom prst="rect">
            <a:avLst/>
          </a:prstGeom>
        </p:spPr>
        <p:txBody>
          <a:bodyPr vert="horz" wrap="none" lIns="0" tIns="0" rIns="0" bIns="0" rtlCol="0" anchor="b"/>
          <a:lstStyle>
            <a:lvl1pPr>
              <a:defRPr lang="en-US" sz="800" smtClean="0"/>
            </a:lvl1pPr>
          </a:lstStyle>
          <a:p>
            <a:fld id="{F3D2FDB6-DF39-457B-9692-2F45EFBE52D8}" type="datetime1">
              <a:rPr lang="en-US" smtClean="0">
                <a:solidFill>
                  <a:srgbClr val="54585A"/>
                </a:solidFill>
              </a:rPr>
              <a:t>1/24/2024</a:t>
            </a:fld>
            <a:endParaRPr>
              <a:solidFill>
                <a:srgbClr val="54585A"/>
              </a:solidFill>
            </a:endParaRPr>
          </a:p>
        </p:txBody>
      </p:sp>
      <p:sp>
        <p:nvSpPr>
          <p:cNvPr id="5" name="Footer Placeholder 4"/>
          <p:cNvSpPr>
            <a:spLocks noGrp="1"/>
          </p:cNvSpPr>
          <p:nvPr>
            <p:ph type="ftr" sz="quarter" idx="3"/>
          </p:nvPr>
        </p:nvSpPr>
        <p:spPr>
          <a:xfrm>
            <a:off x="3121995" y="6485609"/>
            <a:ext cx="5181600" cy="231267"/>
          </a:xfrm>
          <a:prstGeom prst="rect">
            <a:avLst/>
          </a:prstGeom>
        </p:spPr>
        <p:txBody>
          <a:bodyPr vert="horz" lIns="0" tIns="0" rIns="0" bIns="0" rtlCol="0" anchor="b"/>
          <a:lstStyle>
            <a:lvl1pPr algn="r">
              <a:defRPr sz="1401">
                <a:solidFill>
                  <a:schemeClr val="tx1"/>
                </a:solidFill>
              </a:defRPr>
            </a:lvl1pPr>
          </a:lstStyle>
          <a:p>
            <a:endParaRPr lang="en-US">
              <a:solidFill>
                <a:srgbClr val="605F62"/>
              </a:solidFill>
            </a:endParaRPr>
          </a:p>
        </p:txBody>
      </p:sp>
      <p:sp>
        <p:nvSpPr>
          <p:cNvPr id="6" name="Slide Number Placeholder 5"/>
          <p:cNvSpPr>
            <a:spLocks noGrp="1"/>
          </p:cNvSpPr>
          <p:nvPr>
            <p:ph type="sldNum" sz="quarter" idx="4"/>
          </p:nvPr>
        </p:nvSpPr>
        <p:spPr>
          <a:xfrm>
            <a:off x="8305802" y="6485609"/>
            <a:ext cx="346745" cy="231267"/>
          </a:xfrm>
          <a:prstGeom prst="rect">
            <a:avLst/>
          </a:prstGeom>
        </p:spPr>
        <p:txBody>
          <a:bodyPr vert="horz" wrap="none" lIns="0" tIns="0" rIns="0" bIns="0" rtlCol="0" anchor="b"/>
          <a:lstStyle>
            <a:lvl1pPr algn="r">
              <a:defRPr sz="1401">
                <a:solidFill>
                  <a:schemeClr val="accent2"/>
                </a:solidFill>
              </a:defRPr>
            </a:lvl1pPr>
          </a:lstStyle>
          <a:p>
            <a:fld id="{0D558541-60C9-42A2-8392-FF12533A6B7A}" type="slidenum">
              <a:rPr lang="en-US" smtClean="0">
                <a:solidFill>
                  <a:srgbClr val="B1ACCE"/>
                </a:solidFill>
              </a:rPr>
              <a:pPr/>
              <a:t>‹#›</a:t>
            </a:fld>
            <a:endParaRPr lang="en-US">
              <a:solidFill>
                <a:srgbClr val="B1ACCE"/>
              </a:solidFill>
            </a:endParaRPr>
          </a:p>
        </p:txBody>
      </p:sp>
      <p:pic>
        <p:nvPicPr>
          <p:cNvPr id="12" name="Picture 11"/>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098" y="474217"/>
            <a:ext cx="883923" cy="304801"/>
          </a:xfrm>
          <a:prstGeom prst="rect">
            <a:avLst/>
          </a:prstGeom>
        </p:spPr>
      </p:pic>
      <p:pic>
        <p:nvPicPr>
          <p:cNvPr id="10" name="Picture 9"/>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5924" y="6400800"/>
            <a:ext cx="1422024" cy="265285"/>
          </a:xfrm>
          <a:prstGeom prst="rect">
            <a:avLst/>
          </a:prstGeom>
        </p:spPr>
      </p:pic>
    </p:spTree>
    <p:extLst>
      <p:ext uri="{BB962C8B-B14F-4D97-AF65-F5344CB8AC3E}">
        <p14:creationId xmlns:p14="http://schemas.microsoft.com/office/powerpoint/2010/main" val="268500936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Lst>
  <p:hf hdr="0" ftr="0" dt="0"/>
  <p:txStyles>
    <p:titleStyle>
      <a:lvl1pPr algn="l" defTabSz="914354" rtl="0" eaLnBrk="1" latinLnBrk="0" hangingPunct="1">
        <a:lnSpc>
          <a:spcPct val="85000"/>
        </a:lnSpc>
        <a:spcBef>
          <a:spcPct val="0"/>
        </a:spcBef>
        <a:buNone/>
        <a:defRPr sz="2800" kern="1200" spc="-49" baseline="0">
          <a:solidFill>
            <a:schemeClr val="tx2"/>
          </a:solidFill>
          <a:latin typeface="+mj-lt"/>
          <a:ea typeface="+mj-ea"/>
          <a:cs typeface="+mj-cs"/>
        </a:defRPr>
      </a:lvl1pPr>
    </p:titleStyle>
    <p:bodyStyle>
      <a:lvl1pPr marL="174617" indent="-174617" algn="l" defTabSz="914354" rtl="0" eaLnBrk="1" latinLnBrk="0" hangingPunct="1">
        <a:spcBef>
          <a:spcPct val="20000"/>
        </a:spcBef>
        <a:buClr>
          <a:schemeClr val="accent1"/>
        </a:buClr>
        <a:buFont typeface="Arial" pitchFamily="34" charset="0"/>
        <a:buChar char="•"/>
        <a:defRPr sz="1851" kern="1200" spc="-49" baseline="0">
          <a:solidFill>
            <a:schemeClr val="tx1"/>
          </a:solidFill>
          <a:latin typeface="+mn-lt"/>
          <a:ea typeface="+mn-ea"/>
          <a:cs typeface="+mn-cs"/>
        </a:defRPr>
      </a:lvl1pPr>
      <a:lvl2pPr marL="457177" indent="-250812" algn="l" defTabSz="914354" rtl="0" eaLnBrk="1" latinLnBrk="0" hangingPunct="1">
        <a:spcBef>
          <a:spcPct val="20000"/>
        </a:spcBef>
        <a:buClr>
          <a:srgbClr val="605F62"/>
        </a:buClr>
        <a:buFont typeface="Symbol" pitchFamily="18" charset="2"/>
        <a:buChar char="-"/>
        <a:defRPr sz="1851" kern="1200" spc="-49" baseline="0">
          <a:solidFill>
            <a:schemeClr val="tx1"/>
          </a:solidFill>
          <a:latin typeface="+mn-lt"/>
          <a:ea typeface="+mn-ea"/>
          <a:cs typeface="+mn-cs"/>
        </a:defRPr>
      </a:lvl2pPr>
      <a:lvl3pPr marL="620682" indent="-163505" algn="l" defTabSz="914354" rtl="0" eaLnBrk="1" latinLnBrk="0" hangingPunct="1">
        <a:spcBef>
          <a:spcPct val="20000"/>
        </a:spcBef>
        <a:buClr>
          <a:srgbClr val="605F62"/>
        </a:buClr>
        <a:buFont typeface="Arial" pitchFamily="34" charset="0"/>
        <a:buChar char="•"/>
        <a:defRPr sz="1401" kern="1200" spc="-49" baseline="0">
          <a:solidFill>
            <a:schemeClr val="tx1"/>
          </a:solidFill>
          <a:latin typeface="+mn-lt"/>
          <a:ea typeface="+mn-ea"/>
          <a:cs typeface="+mn-cs"/>
        </a:defRPr>
      </a:lvl3pPr>
      <a:lvl4pPr marL="804823" indent="-173029" algn="l" defTabSz="914354" rtl="0" eaLnBrk="1" latinLnBrk="0" hangingPunct="1">
        <a:spcBef>
          <a:spcPct val="20000"/>
        </a:spcBef>
        <a:buClr>
          <a:srgbClr val="605F62"/>
        </a:buClr>
        <a:buFont typeface="Arial" pitchFamily="34" charset="0"/>
        <a:buChar char="•"/>
        <a:defRPr sz="1401" kern="1200" spc="-49" baseline="0">
          <a:solidFill>
            <a:schemeClr val="tx1"/>
          </a:solidFill>
          <a:latin typeface="+mn-lt"/>
          <a:ea typeface="+mn-ea"/>
          <a:cs typeface="+mn-cs"/>
        </a:defRPr>
      </a:lvl4pPr>
      <a:lvl5pPr marL="968326" indent="-163505" algn="l" defTabSz="914354" rtl="0" eaLnBrk="1" latinLnBrk="0" hangingPunct="1">
        <a:spcBef>
          <a:spcPct val="20000"/>
        </a:spcBef>
        <a:buClr>
          <a:srgbClr val="605F62"/>
        </a:buClr>
        <a:buFont typeface="Arial" pitchFamily="34" charset="0"/>
        <a:buChar char="•"/>
        <a:defRPr sz="1401" kern="1200" spc="-49" baseline="0">
          <a:solidFill>
            <a:schemeClr val="tx1"/>
          </a:solidFill>
          <a:latin typeface="+mn-lt"/>
          <a:ea typeface="+mn-ea"/>
          <a:cs typeface="+mn-cs"/>
        </a:defRPr>
      </a:lvl5pPr>
      <a:lvl6pPr marL="251447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7"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1197" y="134326"/>
            <a:ext cx="7713969"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01197" y="1621971"/>
            <a:ext cx="7049689"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51531" y="6525841"/>
            <a:ext cx="857339" cy="168275"/>
          </a:xfrm>
          <a:prstGeom prst="rect">
            <a:avLst/>
          </a:prstGeom>
        </p:spPr>
        <p:txBody>
          <a:bodyPr vert="horz" wrap="none" lIns="0" tIns="0" rIns="0" bIns="0" rtlCol="0" anchor="b"/>
          <a:lstStyle>
            <a:lvl1pPr algn="l">
              <a:defRPr sz="800">
                <a:solidFill>
                  <a:schemeClr val="tx1"/>
                </a:solidFill>
              </a:defRPr>
            </a:lvl1pPr>
          </a:lstStyle>
          <a:p>
            <a:fld id="{E19E3E1F-9C50-478A-B0AF-DDC92F5A5D2B}" type="datetime1">
              <a:rPr lang="en-US" smtClean="0"/>
              <a:t>1/24/2024</a:t>
            </a:fld>
            <a:endParaRPr lang="en-US" dirty="0"/>
          </a:p>
        </p:txBody>
      </p:sp>
      <p:sp>
        <p:nvSpPr>
          <p:cNvPr id="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6" name="Slide Number Placeholder 5"/>
          <p:cNvSpPr>
            <a:spLocks noGrp="1"/>
          </p:cNvSpPr>
          <p:nvPr>
            <p:ph type="sldNum" sz="quarter" idx="4"/>
          </p:nvPr>
        </p:nvSpPr>
        <p:spPr>
          <a:xfrm>
            <a:off x="8305799" y="6484127"/>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0" name="Rectangle 6"/>
          <p:cNvSpPr/>
          <p:nvPr userDrawn="1"/>
        </p:nvSpPr>
        <p:spPr>
          <a:xfrm>
            <a:off x="0" y="515326"/>
            <a:ext cx="6858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spTree>
    <p:extLst>
      <p:ext uri="{BB962C8B-B14F-4D97-AF65-F5344CB8AC3E}">
        <p14:creationId xmlns:p14="http://schemas.microsoft.com/office/powerpoint/2010/main" val="478385370"/>
      </p:ext>
    </p:extLst>
  </p:cSld>
  <p:clrMap bg1="lt1" tx1="dk1" bg2="lt2" tx2="dk2" accent1="accent1" accent2="accent2" accent3="accent3" accent4="accent4" accent5="accent5" accent6="accent6" hlink="hlink" folHlink="folHlink"/>
  <p:sldLayoutIdLst>
    <p:sldLayoutId id="2147483855" r:id="rId1"/>
    <p:sldLayoutId id="2147483856" r:id="rId2"/>
  </p:sldLayoutIdLst>
  <p:hf hdr="0" ftr="0" dt="0"/>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599" y="137160"/>
            <a:ext cx="7713969"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01200" y="1621971"/>
            <a:ext cx="7049689"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51534" y="6525847"/>
            <a:ext cx="857339" cy="168275"/>
          </a:xfrm>
          <a:prstGeom prst="rect">
            <a:avLst/>
          </a:prstGeom>
        </p:spPr>
        <p:txBody>
          <a:bodyPr vert="horz" wrap="none" lIns="0" tIns="0" rIns="0" bIns="0" rtlCol="0" anchor="b"/>
          <a:lstStyle>
            <a:lvl1pPr algn="l">
              <a:defRPr sz="800">
                <a:solidFill>
                  <a:schemeClr val="tx1"/>
                </a:solidFill>
              </a:defRPr>
            </a:lvl1pPr>
          </a:lstStyle>
          <a:p>
            <a:pPr fontAlgn="auto">
              <a:spcBef>
                <a:spcPts val="0"/>
              </a:spcBef>
              <a:spcAft>
                <a:spcPts val="0"/>
              </a:spcAft>
            </a:pPr>
            <a:fld id="{9EE7EC56-88A0-4766-AE7C-32334A573763}" type="datetime1">
              <a:rPr lang="en-US" smtClean="0">
                <a:solidFill>
                  <a:srgbClr val="54585A"/>
                </a:solidFill>
                <a:latin typeface="Calibri"/>
              </a:rPr>
              <a:t>1/24/2024</a:t>
            </a:fld>
            <a:endParaRPr lang="en-US" dirty="0">
              <a:solidFill>
                <a:srgbClr val="54585A"/>
              </a:solidFill>
              <a:latin typeface="Calibri"/>
            </a:endParaRPr>
          </a:p>
        </p:txBody>
      </p:sp>
      <p:sp>
        <p:nvSpPr>
          <p:cNvPr id="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pPr fontAlgn="auto">
              <a:spcBef>
                <a:spcPts val="0"/>
              </a:spcBef>
              <a:spcAft>
                <a:spcPts val="0"/>
              </a:spcAft>
            </a:pPr>
            <a:endParaRPr lang="en-US" dirty="0">
              <a:solidFill>
                <a:srgbClr val="54585A"/>
              </a:solidFill>
              <a:latin typeface="Calibri"/>
            </a:endParaRPr>
          </a:p>
        </p:txBody>
      </p:sp>
      <p:sp>
        <p:nvSpPr>
          <p:cNvPr id="6" name="Slide Number Placeholder 5"/>
          <p:cNvSpPr>
            <a:spLocks noGrp="1"/>
          </p:cNvSpPr>
          <p:nvPr>
            <p:ph type="sldNum" sz="quarter" idx="4"/>
          </p:nvPr>
        </p:nvSpPr>
        <p:spPr>
          <a:xfrm>
            <a:off x="8305802" y="6484127"/>
            <a:ext cx="346745" cy="231266"/>
          </a:xfrm>
          <a:prstGeom prst="rect">
            <a:avLst/>
          </a:prstGeom>
        </p:spPr>
        <p:txBody>
          <a:bodyPr vert="horz" wrap="none" lIns="0" tIns="0" rIns="0" bIns="0" rtlCol="0" anchor="b"/>
          <a:lstStyle>
            <a:lvl1pPr algn="r">
              <a:defRPr sz="1400">
                <a:solidFill>
                  <a:schemeClr val="accent2"/>
                </a:solidFill>
              </a:defRPr>
            </a:lvl1pPr>
          </a:lstStyle>
          <a:p>
            <a:pPr fontAlgn="auto">
              <a:spcBef>
                <a:spcPts val="0"/>
              </a:spcBef>
              <a:spcAft>
                <a:spcPts val="0"/>
              </a:spcAft>
            </a:pPr>
            <a:fld id="{0D558541-60C9-42A2-8392-FF12533A6B7A}" type="slidenum">
              <a:rPr lang="en-US" smtClean="0">
                <a:solidFill>
                  <a:srgbClr val="B1ACCE"/>
                </a:solidFill>
                <a:latin typeface="Calibri"/>
              </a:rPr>
              <a:pPr fontAlgn="auto">
                <a:spcBef>
                  <a:spcPts val="0"/>
                </a:spcBef>
                <a:spcAft>
                  <a:spcPts val="0"/>
                </a:spcAft>
              </a:pPr>
              <a:t>‹#›</a:t>
            </a:fld>
            <a:endParaRPr lang="en-US" dirty="0">
              <a:solidFill>
                <a:srgbClr val="B1ACCE"/>
              </a:solidFill>
              <a:latin typeface="Calibri"/>
            </a:endParaRPr>
          </a:p>
        </p:txBody>
      </p:sp>
      <p:pic>
        <p:nvPicPr>
          <p:cNvPr id="12" name="Picture 11"/>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1097" y="474221"/>
            <a:ext cx="883922" cy="304801"/>
          </a:xfrm>
          <a:prstGeom prst="rect">
            <a:avLst/>
          </a:prstGeom>
        </p:spPr>
      </p:pic>
      <p:pic>
        <p:nvPicPr>
          <p:cNvPr id="9" name="Picture 8"/>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45924" y="6400805"/>
            <a:ext cx="1422024" cy="265285"/>
          </a:xfrm>
          <a:prstGeom prst="rect">
            <a:avLst/>
          </a:prstGeom>
        </p:spPr>
      </p:pic>
    </p:spTree>
    <p:extLst>
      <p:ext uri="{BB962C8B-B14F-4D97-AF65-F5344CB8AC3E}">
        <p14:creationId xmlns:p14="http://schemas.microsoft.com/office/powerpoint/2010/main" val="307267000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Lst>
  <p:hf hdr="0" ftr="0" dt="0"/>
  <p:txStyles>
    <p:titleStyle>
      <a:lvl1pPr algn="l" defTabSz="914377" rtl="0" eaLnBrk="1" latinLnBrk="0" hangingPunct="1">
        <a:lnSpc>
          <a:spcPct val="85000"/>
        </a:lnSpc>
        <a:spcBef>
          <a:spcPct val="0"/>
        </a:spcBef>
        <a:buNone/>
        <a:defRPr sz="2800" kern="1200" spc="-51" baseline="0">
          <a:solidFill>
            <a:schemeClr val="tx2"/>
          </a:solidFill>
          <a:latin typeface="+mj-lt"/>
          <a:ea typeface="+mj-ea"/>
          <a:cs typeface="+mj-cs"/>
        </a:defRPr>
      </a:lvl1pPr>
    </p:titleStyle>
    <p:bodyStyle>
      <a:lvl1pPr marL="174621" indent="-174621" algn="l" defTabSz="914377" rtl="0" eaLnBrk="1" latinLnBrk="0" hangingPunct="1">
        <a:spcBef>
          <a:spcPct val="20000"/>
        </a:spcBef>
        <a:buClr>
          <a:schemeClr val="accent1"/>
        </a:buClr>
        <a:buFont typeface="Arial" pitchFamily="34" charset="0"/>
        <a:buChar char="•"/>
        <a:defRPr sz="1851" kern="1200" spc="-51" baseline="0">
          <a:solidFill>
            <a:schemeClr val="tx1"/>
          </a:solidFill>
          <a:latin typeface="+mn-lt"/>
          <a:ea typeface="+mn-ea"/>
          <a:cs typeface="+mn-cs"/>
        </a:defRPr>
      </a:lvl1pPr>
      <a:lvl2pPr marL="457189" indent="-250819" algn="l" defTabSz="914377" rtl="0" eaLnBrk="1" latinLnBrk="0" hangingPunct="1">
        <a:spcBef>
          <a:spcPct val="20000"/>
        </a:spcBef>
        <a:buClr>
          <a:srgbClr val="605F62"/>
        </a:buClr>
        <a:buFont typeface="Symbol" pitchFamily="18" charset="2"/>
        <a:buChar char="-"/>
        <a:defRPr sz="1851" kern="1200" spc="-51" baseline="0">
          <a:solidFill>
            <a:schemeClr val="tx1"/>
          </a:solidFill>
          <a:latin typeface="+mn-lt"/>
          <a:ea typeface="+mn-ea"/>
          <a:cs typeface="+mn-cs"/>
        </a:defRPr>
      </a:lvl2pPr>
      <a:lvl3pPr marL="620698" indent="-163509" algn="l" defTabSz="914377" rtl="0" eaLnBrk="1" latinLnBrk="0" hangingPunct="1">
        <a:spcBef>
          <a:spcPct val="20000"/>
        </a:spcBef>
        <a:buClr>
          <a:srgbClr val="605F62"/>
        </a:buClr>
        <a:buFont typeface="Arial" pitchFamily="34" charset="0"/>
        <a:buChar char="•"/>
        <a:defRPr sz="1400" kern="1200" spc="-51" baseline="0">
          <a:solidFill>
            <a:schemeClr val="tx1"/>
          </a:solidFill>
          <a:latin typeface="+mn-lt"/>
          <a:ea typeface="+mn-ea"/>
          <a:cs typeface="+mn-cs"/>
        </a:defRPr>
      </a:lvl3pPr>
      <a:lvl4pPr marL="804843" indent="-173034" algn="l" defTabSz="914377" rtl="0" eaLnBrk="1" latinLnBrk="0" hangingPunct="1">
        <a:spcBef>
          <a:spcPct val="20000"/>
        </a:spcBef>
        <a:buClr>
          <a:srgbClr val="605F62"/>
        </a:buClr>
        <a:buFont typeface="Arial" pitchFamily="34" charset="0"/>
        <a:buChar char="•"/>
        <a:defRPr sz="1400" kern="1200" spc="-51" baseline="0">
          <a:solidFill>
            <a:schemeClr val="tx1"/>
          </a:solidFill>
          <a:latin typeface="+mn-lt"/>
          <a:ea typeface="+mn-ea"/>
          <a:cs typeface="+mn-cs"/>
        </a:defRPr>
      </a:lvl4pPr>
      <a:lvl5pPr marL="968350" indent="-163509" algn="l" defTabSz="914377" rtl="0" eaLnBrk="1" latinLnBrk="0" hangingPunct="1">
        <a:spcBef>
          <a:spcPct val="20000"/>
        </a:spcBef>
        <a:buClr>
          <a:srgbClr val="605F62"/>
        </a:buClr>
        <a:buFont typeface="Arial" pitchFamily="34" charset="0"/>
        <a:buChar char="•"/>
        <a:defRPr sz="1400" kern="1200" spc="-51" baseline="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hyperlink" Target="mailto:jmeyer@nm.org" TargetMode="Externa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0B3BD-F6C7-4E30-A9D1-9A664CA2B6B1}"/>
              </a:ext>
            </a:extLst>
          </p:cNvPr>
          <p:cNvSpPr>
            <a:spLocks noGrp="1"/>
          </p:cNvSpPr>
          <p:nvPr>
            <p:ph type="ctrTitle"/>
          </p:nvPr>
        </p:nvSpPr>
        <p:spPr/>
        <p:txBody>
          <a:bodyPr/>
          <a:lstStyle/>
          <a:p>
            <a:r>
              <a:rPr lang="en-US" dirty="0"/>
              <a:t>How To Negotiate </a:t>
            </a:r>
            <a:br>
              <a:rPr lang="en-US" dirty="0"/>
            </a:br>
            <a:r>
              <a:rPr lang="en-US" dirty="0"/>
              <a:t>Your First Contract</a:t>
            </a:r>
          </a:p>
        </p:txBody>
      </p:sp>
      <p:sp>
        <p:nvSpPr>
          <p:cNvPr id="3" name="Subtitle 2">
            <a:extLst>
              <a:ext uri="{FF2B5EF4-FFF2-40B4-BE49-F238E27FC236}">
                <a16:creationId xmlns:a16="http://schemas.microsoft.com/office/drawing/2014/main" id="{C72D75B5-0773-465C-88C8-4D9EC0991D0D}"/>
              </a:ext>
            </a:extLst>
          </p:cNvPr>
          <p:cNvSpPr>
            <a:spLocks noGrp="1"/>
          </p:cNvSpPr>
          <p:nvPr>
            <p:ph type="subTitle" idx="1"/>
          </p:nvPr>
        </p:nvSpPr>
        <p:spPr/>
        <p:txBody>
          <a:bodyPr/>
          <a:lstStyle/>
          <a:p>
            <a:r>
              <a:rPr lang="en-US" dirty="0"/>
              <a:t>January 25, 2024</a:t>
            </a:r>
          </a:p>
          <a:p>
            <a:r>
              <a:rPr lang="en-US" dirty="0"/>
              <a:t>9:00 – 10:00 am</a:t>
            </a:r>
          </a:p>
          <a:p>
            <a:r>
              <a:rPr lang="en-US" dirty="0" err="1"/>
              <a:t>Arkes</a:t>
            </a:r>
            <a:r>
              <a:rPr lang="en-US" dirty="0"/>
              <a:t> 6 Video Conference Room</a:t>
            </a:r>
          </a:p>
          <a:p>
            <a:endParaRPr lang="en-US" dirty="0"/>
          </a:p>
          <a:p>
            <a:r>
              <a:rPr lang="en-US" dirty="0"/>
              <a:t>Jesse Meyer</a:t>
            </a:r>
          </a:p>
          <a:p>
            <a:r>
              <a:rPr lang="en-US" dirty="0"/>
              <a:t>Vice President, Operations</a:t>
            </a:r>
          </a:p>
        </p:txBody>
      </p:sp>
    </p:spTree>
    <p:extLst>
      <p:ext uri="{BB962C8B-B14F-4D97-AF65-F5344CB8AC3E}">
        <p14:creationId xmlns:p14="http://schemas.microsoft.com/office/powerpoint/2010/main" val="338208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EE82-6D5C-43DA-AC87-59F6F85F9F93}"/>
              </a:ext>
            </a:extLst>
          </p:cNvPr>
          <p:cNvSpPr>
            <a:spLocks noGrp="1"/>
          </p:cNvSpPr>
          <p:nvPr>
            <p:ph type="title"/>
          </p:nvPr>
        </p:nvSpPr>
        <p:spPr/>
        <p:txBody>
          <a:bodyPr/>
          <a:lstStyle/>
          <a:p>
            <a:r>
              <a:rPr lang="en-US" dirty="0"/>
              <a:t>How To Negotiate Your First Contract</a:t>
            </a:r>
          </a:p>
        </p:txBody>
      </p:sp>
      <p:sp>
        <p:nvSpPr>
          <p:cNvPr id="4" name="Slide Number Placeholder 3">
            <a:extLst>
              <a:ext uri="{FF2B5EF4-FFF2-40B4-BE49-F238E27FC236}">
                <a16:creationId xmlns:a16="http://schemas.microsoft.com/office/drawing/2014/main" id="{70B3D5BB-0E1A-442C-B194-091096CC9521}"/>
              </a:ext>
            </a:extLst>
          </p:cNvPr>
          <p:cNvSpPr>
            <a:spLocks noGrp="1"/>
          </p:cNvSpPr>
          <p:nvPr>
            <p:ph type="sldNum" sz="quarter" idx="12"/>
          </p:nvPr>
        </p:nvSpPr>
        <p:spPr/>
        <p:txBody>
          <a:bodyPr/>
          <a:lstStyle/>
          <a:p>
            <a:fld id="{0D558541-60C9-42A2-8392-FF12533A6B7A}" type="slidenum">
              <a:rPr lang="en-US" smtClean="0"/>
              <a:pPr/>
              <a:t>10</a:t>
            </a:fld>
            <a:endParaRPr lang="en-US"/>
          </a:p>
        </p:txBody>
      </p:sp>
      <p:sp>
        <p:nvSpPr>
          <p:cNvPr id="5" name="Text Placeholder 4">
            <a:extLst>
              <a:ext uri="{FF2B5EF4-FFF2-40B4-BE49-F238E27FC236}">
                <a16:creationId xmlns:a16="http://schemas.microsoft.com/office/drawing/2014/main" id="{A66BD1CE-ABCF-41BF-9B7D-804A5298802F}"/>
              </a:ext>
            </a:extLst>
          </p:cNvPr>
          <p:cNvSpPr>
            <a:spLocks noGrp="1"/>
          </p:cNvSpPr>
          <p:nvPr>
            <p:ph type="body" sz="quarter" idx="13"/>
          </p:nvPr>
        </p:nvSpPr>
        <p:spPr>
          <a:xfrm>
            <a:off x="990600" y="914400"/>
            <a:ext cx="7848600" cy="457200"/>
          </a:xfrm>
        </p:spPr>
        <p:txBody>
          <a:bodyPr/>
          <a:lstStyle/>
          <a:p>
            <a:r>
              <a:rPr lang="en-US" dirty="0"/>
              <a:t>Work RVUs: overview</a:t>
            </a:r>
          </a:p>
        </p:txBody>
      </p:sp>
      <p:sp>
        <p:nvSpPr>
          <p:cNvPr id="25" name="Content Placeholder 6">
            <a:extLst>
              <a:ext uri="{FF2B5EF4-FFF2-40B4-BE49-F238E27FC236}">
                <a16:creationId xmlns:a16="http://schemas.microsoft.com/office/drawing/2014/main" id="{10106589-FB44-48E9-8C44-BA68EDEA4682}"/>
              </a:ext>
            </a:extLst>
          </p:cNvPr>
          <p:cNvSpPr>
            <a:spLocks noGrp="1"/>
          </p:cNvSpPr>
          <p:nvPr>
            <p:ph idx="1"/>
          </p:nvPr>
        </p:nvSpPr>
        <p:spPr>
          <a:xfrm>
            <a:off x="990601" y="1371600"/>
            <a:ext cx="7924800" cy="1654629"/>
          </a:xfrm>
        </p:spPr>
        <p:txBody>
          <a:bodyPr/>
          <a:lstStyle/>
          <a:p>
            <a:r>
              <a:rPr lang="en-US" sz="2000" dirty="0"/>
              <a:t>A work RVU (relative value unit) is the relative level of time, skill, training and intensity to provide a given clinical service.</a:t>
            </a:r>
          </a:p>
          <a:p>
            <a:r>
              <a:rPr lang="en-US" sz="2000" dirty="0" err="1"/>
              <a:t>wRVUs</a:t>
            </a:r>
            <a:r>
              <a:rPr lang="en-US" sz="2000" dirty="0"/>
              <a:t> are assigned for each CPT code by the Centers for Medicare and Medicaid Services (CMS) and are consistent across geographic areas, institutions, and specialties.</a:t>
            </a:r>
          </a:p>
        </p:txBody>
      </p:sp>
      <p:graphicFrame>
        <p:nvGraphicFramePr>
          <p:cNvPr id="3" name="Table 5">
            <a:extLst>
              <a:ext uri="{FF2B5EF4-FFF2-40B4-BE49-F238E27FC236}">
                <a16:creationId xmlns:a16="http://schemas.microsoft.com/office/drawing/2014/main" id="{96823EC2-882C-4058-837D-97B40330CD69}"/>
              </a:ext>
            </a:extLst>
          </p:cNvPr>
          <p:cNvGraphicFramePr>
            <a:graphicFrameLocks noGrp="1"/>
          </p:cNvGraphicFramePr>
          <p:nvPr>
            <p:extLst>
              <p:ext uri="{D42A27DB-BD31-4B8C-83A1-F6EECF244321}">
                <p14:modId xmlns:p14="http://schemas.microsoft.com/office/powerpoint/2010/main" val="1540796199"/>
              </p:ext>
            </p:extLst>
          </p:nvPr>
        </p:nvGraphicFramePr>
        <p:xfrm>
          <a:off x="803947" y="3408680"/>
          <a:ext cx="8111453" cy="2306320"/>
        </p:xfrm>
        <a:graphic>
          <a:graphicData uri="http://schemas.openxmlformats.org/drawingml/2006/table">
            <a:tbl>
              <a:tblPr firstRow="1" bandRow="1">
                <a:tableStyleId>{5C22544A-7EE6-4342-B048-85BDC9FD1C3A}</a:tableStyleId>
              </a:tblPr>
              <a:tblGrid>
                <a:gridCol w="3463253">
                  <a:extLst>
                    <a:ext uri="{9D8B030D-6E8A-4147-A177-3AD203B41FA5}">
                      <a16:colId xmlns:a16="http://schemas.microsoft.com/office/drawing/2014/main" val="3594110823"/>
                    </a:ext>
                  </a:extLst>
                </a:gridCol>
                <a:gridCol w="2133600">
                  <a:extLst>
                    <a:ext uri="{9D8B030D-6E8A-4147-A177-3AD203B41FA5}">
                      <a16:colId xmlns:a16="http://schemas.microsoft.com/office/drawing/2014/main" val="1837918147"/>
                    </a:ext>
                  </a:extLst>
                </a:gridCol>
                <a:gridCol w="762000">
                  <a:extLst>
                    <a:ext uri="{9D8B030D-6E8A-4147-A177-3AD203B41FA5}">
                      <a16:colId xmlns:a16="http://schemas.microsoft.com/office/drawing/2014/main" val="3928581223"/>
                    </a:ext>
                  </a:extLst>
                </a:gridCol>
                <a:gridCol w="1752600">
                  <a:extLst>
                    <a:ext uri="{9D8B030D-6E8A-4147-A177-3AD203B41FA5}">
                      <a16:colId xmlns:a16="http://schemas.microsoft.com/office/drawing/2014/main" val="727794547"/>
                    </a:ext>
                  </a:extLst>
                </a:gridCol>
              </a:tblGrid>
              <a:tr h="219099">
                <a:tc>
                  <a:txBody>
                    <a:bodyPr/>
                    <a:lstStyle/>
                    <a:p>
                      <a:r>
                        <a:rPr lang="en-US" sz="1400" dirty="0"/>
                        <a:t>Procedure</a:t>
                      </a:r>
                    </a:p>
                  </a:txBody>
                  <a:tcPr/>
                </a:tc>
                <a:tc>
                  <a:txBody>
                    <a:bodyPr/>
                    <a:lstStyle/>
                    <a:p>
                      <a:r>
                        <a:rPr lang="en-US" sz="1400" dirty="0"/>
                        <a:t>Type</a:t>
                      </a:r>
                    </a:p>
                  </a:txBody>
                  <a:tcPr/>
                </a:tc>
                <a:tc>
                  <a:txBody>
                    <a:bodyPr/>
                    <a:lstStyle/>
                    <a:p>
                      <a:r>
                        <a:rPr lang="en-US" sz="1400" dirty="0"/>
                        <a:t>CPT</a:t>
                      </a:r>
                    </a:p>
                  </a:txBody>
                  <a:tcPr/>
                </a:tc>
                <a:tc>
                  <a:txBody>
                    <a:bodyPr/>
                    <a:lstStyle/>
                    <a:p>
                      <a:r>
                        <a:rPr lang="en-US" sz="1400" dirty="0" err="1"/>
                        <a:t>wRVU</a:t>
                      </a:r>
                      <a:r>
                        <a:rPr lang="en-US" sz="1400" dirty="0"/>
                        <a:t> per billed unit</a:t>
                      </a:r>
                    </a:p>
                  </a:txBody>
                  <a:tcPr/>
                </a:tc>
                <a:extLst>
                  <a:ext uri="{0D108BD9-81ED-4DB2-BD59-A6C34878D82A}">
                    <a16:rowId xmlns:a16="http://schemas.microsoft.com/office/drawing/2014/main" val="1405907662"/>
                  </a:ext>
                </a:extLst>
              </a:tr>
              <a:tr h="370840">
                <a:tc>
                  <a:txBody>
                    <a:bodyPr/>
                    <a:lstStyle/>
                    <a:p>
                      <a:r>
                        <a:rPr lang="en-US" sz="1400" dirty="0"/>
                        <a:t>New patient office visit, 45-59 mins</a:t>
                      </a:r>
                    </a:p>
                  </a:txBody>
                  <a:tcPr/>
                </a:tc>
                <a:tc>
                  <a:txBody>
                    <a:bodyPr/>
                    <a:lstStyle/>
                    <a:p>
                      <a:r>
                        <a:rPr lang="en-US" sz="1400" dirty="0"/>
                        <a:t>Evaluation &amp; Management</a:t>
                      </a:r>
                    </a:p>
                  </a:txBody>
                  <a:tcPr/>
                </a:tc>
                <a:tc>
                  <a:txBody>
                    <a:bodyPr/>
                    <a:lstStyle/>
                    <a:p>
                      <a:r>
                        <a:rPr lang="en-US" sz="1400" dirty="0"/>
                        <a:t>99204</a:t>
                      </a:r>
                    </a:p>
                  </a:txBody>
                  <a:tcPr/>
                </a:tc>
                <a:tc>
                  <a:txBody>
                    <a:bodyPr/>
                    <a:lstStyle/>
                    <a:p>
                      <a:r>
                        <a:rPr lang="en-US" sz="1400" dirty="0"/>
                        <a:t>2.60</a:t>
                      </a:r>
                    </a:p>
                  </a:txBody>
                  <a:tcPr/>
                </a:tc>
                <a:extLst>
                  <a:ext uri="{0D108BD9-81ED-4DB2-BD59-A6C34878D82A}">
                    <a16:rowId xmlns:a16="http://schemas.microsoft.com/office/drawing/2014/main" val="1701832464"/>
                  </a:ext>
                </a:extLst>
              </a:tr>
              <a:tr h="370840">
                <a:tc>
                  <a:txBody>
                    <a:bodyPr/>
                    <a:lstStyle/>
                    <a:p>
                      <a:r>
                        <a:rPr lang="en-US" sz="1400" dirty="0"/>
                        <a:t>Laparoscopic inguinal hernia repair, initial</a:t>
                      </a:r>
                    </a:p>
                  </a:txBody>
                  <a:tcPr/>
                </a:tc>
                <a:tc>
                  <a:txBody>
                    <a:bodyPr/>
                    <a:lstStyle/>
                    <a:p>
                      <a:r>
                        <a:rPr lang="en-US" sz="1400" dirty="0"/>
                        <a:t>Surgery*</a:t>
                      </a:r>
                    </a:p>
                  </a:txBody>
                  <a:tcPr/>
                </a:tc>
                <a:tc>
                  <a:txBody>
                    <a:bodyPr/>
                    <a:lstStyle/>
                    <a:p>
                      <a:r>
                        <a:rPr lang="en-US" sz="1400" dirty="0"/>
                        <a:t>49650</a:t>
                      </a:r>
                    </a:p>
                  </a:txBody>
                  <a:tcPr/>
                </a:tc>
                <a:tc>
                  <a:txBody>
                    <a:bodyPr/>
                    <a:lstStyle/>
                    <a:p>
                      <a:r>
                        <a:rPr lang="en-US" sz="1400" dirty="0"/>
                        <a:t>6.36</a:t>
                      </a:r>
                    </a:p>
                  </a:txBody>
                  <a:tcPr/>
                </a:tc>
                <a:extLst>
                  <a:ext uri="{0D108BD9-81ED-4DB2-BD59-A6C34878D82A}">
                    <a16:rowId xmlns:a16="http://schemas.microsoft.com/office/drawing/2014/main" val="2597821410"/>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dirty="0"/>
                        <a:t>Laparoscopic cholecystectomy</a:t>
                      </a:r>
                    </a:p>
                  </a:txBody>
                  <a:tcPr/>
                </a:tc>
                <a:tc>
                  <a:txBody>
                    <a:bodyPr/>
                    <a:lstStyle/>
                    <a:p>
                      <a:r>
                        <a:rPr lang="en-US" sz="1400" dirty="0"/>
                        <a:t>Surgery*</a:t>
                      </a:r>
                    </a:p>
                  </a:txBody>
                  <a:tcPr/>
                </a:tc>
                <a:tc>
                  <a:txBody>
                    <a:bodyPr/>
                    <a:lstStyle/>
                    <a:p>
                      <a:r>
                        <a:rPr lang="en-US" sz="1400" dirty="0"/>
                        <a:t>47563</a:t>
                      </a:r>
                    </a:p>
                  </a:txBody>
                  <a:tcPr/>
                </a:tc>
                <a:tc>
                  <a:txBody>
                    <a:bodyPr/>
                    <a:lstStyle/>
                    <a:p>
                      <a:r>
                        <a:rPr lang="en-US" sz="1400" dirty="0"/>
                        <a:t>11.47</a:t>
                      </a:r>
                    </a:p>
                  </a:txBody>
                  <a:tcPr/>
                </a:tc>
                <a:extLst>
                  <a:ext uri="{0D108BD9-81ED-4DB2-BD59-A6C34878D82A}">
                    <a16:rowId xmlns:a16="http://schemas.microsoft.com/office/drawing/2014/main" val="1051506772"/>
                  </a:ext>
                </a:extLst>
              </a:tr>
              <a:tr h="370840">
                <a:tc>
                  <a:txBody>
                    <a:bodyPr/>
                    <a:lstStyle/>
                    <a:p>
                      <a:r>
                        <a:rPr lang="en-US" sz="1400" dirty="0"/>
                        <a:t>Laparoscopic gastric bypass/</a:t>
                      </a:r>
                      <a:r>
                        <a:rPr lang="en-US" sz="1400" dirty="0" err="1"/>
                        <a:t>roux-en-y</a:t>
                      </a:r>
                      <a:endParaRPr lang="en-US" sz="1400" dirty="0"/>
                    </a:p>
                  </a:txBody>
                  <a:tcPr/>
                </a:tc>
                <a:tc>
                  <a:txBody>
                    <a:bodyPr/>
                    <a:lstStyle/>
                    <a:p>
                      <a:r>
                        <a:rPr lang="en-US" sz="1400" dirty="0"/>
                        <a:t>Surgery*</a:t>
                      </a:r>
                    </a:p>
                  </a:txBody>
                  <a:tcPr/>
                </a:tc>
                <a:tc>
                  <a:txBody>
                    <a:bodyPr/>
                    <a:lstStyle/>
                    <a:p>
                      <a:r>
                        <a:rPr lang="en-US" sz="1400" dirty="0"/>
                        <a:t>43644</a:t>
                      </a:r>
                    </a:p>
                  </a:txBody>
                  <a:tcPr/>
                </a:tc>
                <a:tc>
                  <a:txBody>
                    <a:bodyPr/>
                    <a:lstStyle/>
                    <a:p>
                      <a:r>
                        <a:rPr lang="en-US" sz="1400" dirty="0"/>
                        <a:t>29.40</a:t>
                      </a:r>
                    </a:p>
                  </a:txBody>
                  <a:tcPr/>
                </a:tc>
                <a:extLst>
                  <a:ext uri="{0D108BD9-81ED-4DB2-BD59-A6C34878D82A}">
                    <a16:rowId xmlns:a16="http://schemas.microsoft.com/office/drawing/2014/main" val="1541867727"/>
                  </a:ext>
                </a:extLst>
              </a:tr>
              <a:tr h="370840">
                <a:tc>
                  <a:txBody>
                    <a:bodyPr/>
                    <a:lstStyle/>
                    <a:p>
                      <a:r>
                        <a:rPr lang="en-US" sz="1400" dirty="0"/>
                        <a:t>Laparoscopic colectomy with removal of terminal ileum and </a:t>
                      </a:r>
                      <a:r>
                        <a:rPr lang="en-US" sz="1400" dirty="0" err="1"/>
                        <a:t>ileocolostomy</a:t>
                      </a:r>
                      <a:endParaRPr lang="en-US" sz="1400" dirty="0"/>
                    </a:p>
                  </a:txBody>
                  <a:tcPr/>
                </a:tc>
                <a:tc>
                  <a:txBody>
                    <a:bodyPr/>
                    <a:lstStyle/>
                    <a:p>
                      <a:r>
                        <a:rPr lang="en-US" sz="1400" dirty="0"/>
                        <a:t>Surgery*</a:t>
                      </a:r>
                    </a:p>
                  </a:txBody>
                  <a:tcPr/>
                </a:tc>
                <a:tc>
                  <a:txBody>
                    <a:bodyPr/>
                    <a:lstStyle/>
                    <a:p>
                      <a:r>
                        <a:rPr lang="en-US" sz="1400" dirty="0"/>
                        <a:t>44205</a:t>
                      </a:r>
                    </a:p>
                  </a:txBody>
                  <a:tcPr/>
                </a:tc>
                <a:tc>
                  <a:txBody>
                    <a:bodyPr/>
                    <a:lstStyle/>
                    <a:p>
                      <a:r>
                        <a:rPr lang="en-US" sz="1400" dirty="0"/>
                        <a:t>22.95</a:t>
                      </a:r>
                    </a:p>
                  </a:txBody>
                  <a:tcPr/>
                </a:tc>
                <a:extLst>
                  <a:ext uri="{0D108BD9-81ED-4DB2-BD59-A6C34878D82A}">
                    <a16:rowId xmlns:a16="http://schemas.microsoft.com/office/drawing/2014/main" val="3638409138"/>
                  </a:ext>
                </a:extLst>
              </a:tr>
            </a:tbl>
          </a:graphicData>
        </a:graphic>
      </p:graphicFrame>
      <p:sp>
        <p:nvSpPr>
          <p:cNvPr id="6" name="TextBox 5">
            <a:extLst>
              <a:ext uri="{FF2B5EF4-FFF2-40B4-BE49-F238E27FC236}">
                <a16:creationId xmlns:a16="http://schemas.microsoft.com/office/drawing/2014/main" id="{553EABB5-83CB-4F1A-9302-611053AD1FFC}"/>
              </a:ext>
            </a:extLst>
          </p:cNvPr>
          <p:cNvSpPr txBox="1"/>
          <p:nvPr/>
        </p:nvSpPr>
        <p:spPr>
          <a:xfrm>
            <a:off x="1066800" y="5860428"/>
            <a:ext cx="6934200" cy="387972"/>
          </a:xfrm>
          <a:prstGeom prst="rect">
            <a:avLst/>
          </a:prstGeom>
          <a:noFill/>
        </p:spPr>
        <p:txBody>
          <a:bodyPr wrap="square" lIns="0" tIns="0" rIns="0" bIns="0" rtlCol="0">
            <a:noAutofit/>
          </a:bodyPr>
          <a:lstStyle/>
          <a:p>
            <a:pPr>
              <a:lnSpc>
                <a:spcPct val="90000"/>
              </a:lnSpc>
              <a:spcBef>
                <a:spcPts val="600"/>
              </a:spcBef>
            </a:pPr>
            <a:r>
              <a:rPr lang="en-US" sz="1400" spc="-50" dirty="0"/>
              <a:t>*inpatient and outpatient visits related to the procedure within 90 days of the surgery’s date of service are included in the surgery </a:t>
            </a:r>
            <a:r>
              <a:rPr lang="en-US" sz="1400" spc="-50" dirty="0" err="1"/>
              <a:t>wRVU</a:t>
            </a:r>
            <a:r>
              <a:rPr lang="en-US" sz="1400" spc="-50" dirty="0"/>
              <a:t> per billed unit. Also known as the global period.</a:t>
            </a:r>
          </a:p>
        </p:txBody>
      </p:sp>
      <p:sp>
        <p:nvSpPr>
          <p:cNvPr id="7" name="TextBox 6">
            <a:extLst>
              <a:ext uri="{FF2B5EF4-FFF2-40B4-BE49-F238E27FC236}">
                <a16:creationId xmlns:a16="http://schemas.microsoft.com/office/drawing/2014/main" id="{B773AF18-7D81-4030-B159-96A714CD4CF4}"/>
              </a:ext>
            </a:extLst>
          </p:cNvPr>
          <p:cNvSpPr txBox="1"/>
          <p:nvPr/>
        </p:nvSpPr>
        <p:spPr>
          <a:xfrm>
            <a:off x="838200" y="3124200"/>
            <a:ext cx="2743200" cy="304800"/>
          </a:xfrm>
          <a:prstGeom prst="rect">
            <a:avLst/>
          </a:prstGeom>
          <a:noFill/>
        </p:spPr>
        <p:txBody>
          <a:bodyPr wrap="none" lIns="0" tIns="0" rIns="0" bIns="0" rtlCol="0">
            <a:noAutofit/>
          </a:bodyPr>
          <a:lstStyle/>
          <a:p>
            <a:pPr>
              <a:lnSpc>
                <a:spcPct val="90000"/>
              </a:lnSpc>
              <a:spcBef>
                <a:spcPts val="600"/>
              </a:spcBef>
            </a:pPr>
            <a:r>
              <a:rPr lang="en-US" sz="1850" i="1" spc="-50" dirty="0"/>
              <a:t>Surgery Work RVU Examples</a:t>
            </a:r>
          </a:p>
        </p:txBody>
      </p:sp>
    </p:spTree>
    <p:extLst>
      <p:ext uri="{BB962C8B-B14F-4D97-AF65-F5344CB8AC3E}">
        <p14:creationId xmlns:p14="http://schemas.microsoft.com/office/powerpoint/2010/main" val="174338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EE82-6D5C-43DA-AC87-59F6F85F9F93}"/>
              </a:ext>
            </a:extLst>
          </p:cNvPr>
          <p:cNvSpPr>
            <a:spLocks noGrp="1"/>
          </p:cNvSpPr>
          <p:nvPr>
            <p:ph type="title"/>
          </p:nvPr>
        </p:nvSpPr>
        <p:spPr/>
        <p:txBody>
          <a:bodyPr/>
          <a:lstStyle/>
          <a:p>
            <a:r>
              <a:rPr lang="en-US" dirty="0"/>
              <a:t>How To Negotiate Your First Contract</a:t>
            </a:r>
          </a:p>
        </p:txBody>
      </p:sp>
      <p:sp>
        <p:nvSpPr>
          <p:cNvPr id="4" name="Slide Number Placeholder 3">
            <a:extLst>
              <a:ext uri="{FF2B5EF4-FFF2-40B4-BE49-F238E27FC236}">
                <a16:creationId xmlns:a16="http://schemas.microsoft.com/office/drawing/2014/main" id="{70B3D5BB-0E1A-442C-B194-091096CC9521}"/>
              </a:ext>
            </a:extLst>
          </p:cNvPr>
          <p:cNvSpPr>
            <a:spLocks noGrp="1"/>
          </p:cNvSpPr>
          <p:nvPr>
            <p:ph type="sldNum" sz="quarter" idx="12"/>
          </p:nvPr>
        </p:nvSpPr>
        <p:spPr/>
        <p:txBody>
          <a:bodyPr/>
          <a:lstStyle/>
          <a:p>
            <a:fld id="{0D558541-60C9-42A2-8392-FF12533A6B7A}" type="slidenum">
              <a:rPr lang="en-US" smtClean="0"/>
              <a:pPr/>
              <a:t>11</a:t>
            </a:fld>
            <a:endParaRPr lang="en-US"/>
          </a:p>
        </p:txBody>
      </p:sp>
      <p:sp>
        <p:nvSpPr>
          <p:cNvPr id="5" name="Text Placeholder 4">
            <a:extLst>
              <a:ext uri="{FF2B5EF4-FFF2-40B4-BE49-F238E27FC236}">
                <a16:creationId xmlns:a16="http://schemas.microsoft.com/office/drawing/2014/main" id="{A66BD1CE-ABCF-41BF-9B7D-804A5298802F}"/>
              </a:ext>
            </a:extLst>
          </p:cNvPr>
          <p:cNvSpPr>
            <a:spLocks noGrp="1"/>
          </p:cNvSpPr>
          <p:nvPr>
            <p:ph type="body" sz="quarter" idx="13"/>
          </p:nvPr>
        </p:nvSpPr>
        <p:spPr>
          <a:xfrm>
            <a:off x="990600" y="914400"/>
            <a:ext cx="7848600" cy="457200"/>
          </a:xfrm>
        </p:spPr>
        <p:txBody>
          <a:bodyPr/>
          <a:lstStyle/>
          <a:p>
            <a:r>
              <a:rPr lang="en-US" dirty="0"/>
              <a:t>Work RVUs: benchmarking</a:t>
            </a:r>
          </a:p>
        </p:txBody>
      </p:sp>
      <p:graphicFrame>
        <p:nvGraphicFramePr>
          <p:cNvPr id="7" name="Table 7">
            <a:extLst>
              <a:ext uri="{FF2B5EF4-FFF2-40B4-BE49-F238E27FC236}">
                <a16:creationId xmlns:a16="http://schemas.microsoft.com/office/drawing/2014/main" id="{64439367-5A76-427B-BA80-08EE03C6F815}"/>
              </a:ext>
            </a:extLst>
          </p:cNvPr>
          <p:cNvGraphicFramePr>
            <a:graphicFrameLocks noGrp="1"/>
          </p:cNvGraphicFramePr>
          <p:nvPr>
            <p:ph idx="1"/>
            <p:extLst>
              <p:ext uri="{D42A27DB-BD31-4B8C-83A1-F6EECF244321}">
                <p14:modId xmlns:p14="http://schemas.microsoft.com/office/powerpoint/2010/main" val="4059856150"/>
              </p:ext>
            </p:extLst>
          </p:nvPr>
        </p:nvGraphicFramePr>
        <p:xfrm>
          <a:off x="801688" y="2574798"/>
          <a:ext cx="7713968" cy="1159002"/>
        </p:xfrm>
        <a:graphic>
          <a:graphicData uri="http://schemas.openxmlformats.org/drawingml/2006/table">
            <a:tbl>
              <a:tblPr firstRow="1" bandRow="1">
                <a:tableStyleId>{5C22544A-7EE6-4342-B048-85BDC9FD1C3A}</a:tableStyleId>
              </a:tblPr>
              <a:tblGrid>
                <a:gridCol w="3465512">
                  <a:extLst>
                    <a:ext uri="{9D8B030D-6E8A-4147-A177-3AD203B41FA5}">
                      <a16:colId xmlns:a16="http://schemas.microsoft.com/office/drawing/2014/main" val="473096598"/>
                    </a:ext>
                  </a:extLst>
                </a:gridCol>
                <a:gridCol w="1416152">
                  <a:extLst>
                    <a:ext uri="{9D8B030D-6E8A-4147-A177-3AD203B41FA5}">
                      <a16:colId xmlns:a16="http://schemas.microsoft.com/office/drawing/2014/main" val="1292758467"/>
                    </a:ext>
                  </a:extLst>
                </a:gridCol>
                <a:gridCol w="1416152">
                  <a:extLst>
                    <a:ext uri="{9D8B030D-6E8A-4147-A177-3AD203B41FA5}">
                      <a16:colId xmlns:a16="http://schemas.microsoft.com/office/drawing/2014/main" val="1427333365"/>
                    </a:ext>
                  </a:extLst>
                </a:gridCol>
                <a:gridCol w="1416152">
                  <a:extLst>
                    <a:ext uri="{9D8B030D-6E8A-4147-A177-3AD203B41FA5}">
                      <a16:colId xmlns:a16="http://schemas.microsoft.com/office/drawing/2014/main" val="3460264302"/>
                    </a:ext>
                  </a:extLst>
                </a:gridCol>
              </a:tblGrid>
              <a:tr h="417322">
                <a:tc>
                  <a:txBody>
                    <a:bodyPr/>
                    <a:lstStyle/>
                    <a:p>
                      <a:r>
                        <a:rPr lang="en-US" sz="1600" dirty="0"/>
                        <a:t>Academic Faculty </a:t>
                      </a:r>
                      <a:r>
                        <a:rPr lang="en-US" sz="1600" dirty="0" err="1"/>
                        <a:t>wRVU</a:t>
                      </a:r>
                      <a:r>
                        <a:rPr lang="en-US" sz="1600" dirty="0"/>
                        <a:t> Benchmarks</a:t>
                      </a:r>
                    </a:p>
                  </a:txBody>
                  <a:tcPr/>
                </a:tc>
                <a:tc>
                  <a:txBody>
                    <a:bodyPr/>
                    <a:lstStyle/>
                    <a:p>
                      <a:r>
                        <a:rPr lang="en-US" sz="1600" dirty="0"/>
                        <a:t>25</a:t>
                      </a:r>
                      <a:r>
                        <a:rPr lang="en-US" sz="1600" baseline="30000" dirty="0"/>
                        <a:t>th</a:t>
                      </a:r>
                      <a:r>
                        <a:rPr lang="en-US" sz="1600" dirty="0"/>
                        <a:t> percentile</a:t>
                      </a:r>
                    </a:p>
                  </a:txBody>
                  <a:tcPr/>
                </a:tc>
                <a:tc>
                  <a:txBody>
                    <a:bodyPr/>
                    <a:lstStyle/>
                    <a:p>
                      <a:r>
                        <a:rPr lang="en-US" sz="1600" dirty="0"/>
                        <a:t>50</a:t>
                      </a:r>
                      <a:r>
                        <a:rPr lang="en-US" sz="1600" baseline="30000" dirty="0"/>
                        <a:t>th</a:t>
                      </a:r>
                      <a:r>
                        <a:rPr lang="en-US" sz="1600" dirty="0"/>
                        <a:t> percentile</a:t>
                      </a:r>
                    </a:p>
                  </a:txBody>
                  <a:tcPr/>
                </a:tc>
                <a:tc>
                  <a:txBody>
                    <a:bodyPr/>
                    <a:lstStyle/>
                    <a:p>
                      <a:r>
                        <a:rPr lang="en-US" sz="1600" dirty="0"/>
                        <a:t>75</a:t>
                      </a:r>
                      <a:r>
                        <a:rPr lang="en-US" sz="1600" baseline="30000" dirty="0"/>
                        <a:t>th</a:t>
                      </a:r>
                      <a:r>
                        <a:rPr lang="en-US" sz="1600" dirty="0"/>
                        <a:t> percentile</a:t>
                      </a:r>
                    </a:p>
                  </a:txBody>
                  <a:tcPr/>
                </a:tc>
                <a:extLst>
                  <a:ext uri="{0D108BD9-81ED-4DB2-BD59-A6C34878D82A}">
                    <a16:rowId xmlns:a16="http://schemas.microsoft.com/office/drawing/2014/main" val="2664822147"/>
                  </a:ext>
                </a:extLst>
              </a:tr>
              <a:tr h="370840">
                <a:tc>
                  <a:txBody>
                    <a:bodyPr/>
                    <a:lstStyle/>
                    <a:p>
                      <a:r>
                        <a:rPr lang="en-US" sz="1600" dirty="0"/>
                        <a:t>General surgery: 1.0 CFTE</a:t>
                      </a:r>
                    </a:p>
                  </a:txBody>
                  <a:tcPr/>
                </a:tc>
                <a:tc>
                  <a:txBody>
                    <a:bodyPr/>
                    <a:lstStyle/>
                    <a:p>
                      <a:pPr algn="ctr"/>
                      <a:r>
                        <a:rPr lang="en-US" sz="1600" dirty="0"/>
                        <a:t>5,000</a:t>
                      </a:r>
                    </a:p>
                  </a:txBody>
                  <a:tcPr/>
                </a:tc>
                <a:tc>
                  <a:txBody>
                    <a:bodyPr/>
                    <a:lstStyle/>
                    <a:p>
                      <a:pPr algn="ctr"/>
                      <a:r>
                        <a:rPr lang="en-US" sz="1600" dirty="0"/>
                        <a:t>6,000</a:t>
                      </a:r>
                    </a:p>
                  </a:txBody>
                  <a:tcPr/>
                </a:tc>
                <a:tc>
                  <a:txBody>
                    <a:bodyPr/>
                    <a:lstStyle/>
                    <a:p>
                      <a:pPr algn="ctr"/>
                      <a:r>
                        <a:rPr lang="en-US" sz="1600" dirty="0"/>
                        <a:t>7,000</a:t>
                      </a:r>
                    </a:p>
                  </a:txBody>
                  <a:tcPr/>
                </a:tc>
                <a:extLst>
                  <a:ext uri="{0D108BD9-81ED-4DB2-BD59-A6C34878D82A}">
                    <a16:rowId xmlns:a16="http://schemas.microsoft.com/office/drawing/2014/main" val="788222918"/>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dirty="0"/>
                        <a:t>General surgery: prorated for 0.85 CFTE</a:t>
                      </a:r>
                    </a:p>
                  </a:txBody>
                  <a:tcPr/>
                </a:tc>
                <a:tc>
                  <a:txBody>
                    <a:bodyPr/>
                    <a:lstStyle/>
                    <a:p>
                      <a:pPr algn="ctr"/>
                      <a:r>
                        <a:rPr lang="en-US" sz="1600" dirty="0"/>
                        <a:t>4,250</a:t>
                      </a:r>
                    </a:p>
                  </a:txBody>
                  <a:tcPr/>
                </a:tc>
                <a:tc>
                  <a:txBody>
                    <a:bodyPr/>
                    <a:lstStyle/>
                    <a:p>
                      <a:pPr algn="ctr"/>
                      <a:r>
                        <a:rPr lang="en-US" sz="1600" dirty="0"/>
                        <a:t>5,100</a:t>
                      </a:r>
                    </a:p>
                  </a:txBody>
                  <a:tcPr/>
                </a:tc>
                <a:tc>
                  <a:txBody>
                    <a:bodyPr/>
                    <a:lstStyle/>
                    <a:p>
                      <a:pPr algn="ctr"/>
                      <a:r>
                        <a:rPr lang="en-US" sz="1600" dirty="0"/>
                        <a:t>5,950</a:t>
                      </a:r>
                    </a:p>
                  </a:txBody>
                  <a:tcPr/>
                </a:tc>
                <a:extLst>
                  <a:ext uri="{0D108BD9-81ED-4DB2-BD59-A6C34878D82A}">
                    <a16:rowId xmlns:a16="http://schemas.microsoft.com/office/drawing/2014/main" val="3363112935"/>
                  </a:ext>
                </a:extLst>
              </a:tr>
            </a:tbl>
          </a:graphicData>
        </a:graphic>
      </p:graphicFrame>
      <p:sp>
        <p:nvSpPr>
          <p:cNvPr id="14" name="TextBox 13">
            <a:extLst>
              <a:ext uri="{FF2B5EF4-FFF2-40B4-BE49-F238E27FC236}">
                <a16:creationId xmlns:a16="http://schemas.microsoft.com/office/drawing/2014/main" id="{9DCB8A48-9E26-44CF-9736-8ACB802CFA03}"/>
              </a:ext>
            </a:extLst>
          </p:cNvPr>
          <p:cNvSpPr txBox="1"/>
          <p:nvPr/>
        </p:nvSpPr>
        <p:spPr>
          <a:xfrm>
            <a:off x="5181600" y="2272349"/>
            <a:ext cx="2435351" cy="323685"/>
          </a:xfrm>
          <a:prstGeom prst="rect">
            <a:avLst/>
          </a:prstGeom>
          <a:noFill/>
        </p:spPr>
        <p:txBody>
          <a:bodyPr wrap="none" lIns="0" tIns="0" rIns="0" bIns="0" rtlCol="0">
            <a:noAutofit/>
          </a:bodyPr>
          <a:lstStyle/>
          <a:p>
            <a:pPr algn="ctr">
              <a:lnSpc>
                <a:spcPct val="90000"/>
              </a:lnSpc>
              <a:spcBef>
                <a:spcPts val="600"/>
              </a:spcBef>
            </a:pPr>
            <a:r>
              <a:rPr lang="en-US" sz="1600" b="1" u="sng" spc="-50" dirty="0">
                <a:solidFill>
                  <a:srgbClr val="FF0000"/>
                </a:solidFill>
              </a:rPr>
              <a:t>EXAMPLE – NOT ACTUAL DATA</a:t>
            </a:r>
          </a:p>
        </p:txBody>
      </p:sp>
      <p:sp>
        <p:nvSpPr>
          <p:cNvPr id="15" name="TextBox 14">
            <a:extLst>
              <a:ext uri="{FF2B5EF4-FFF2-40B4-BE49-F238E27FC236}">
                <a16:creationId xmlns:a16="http://schemas.microsoft.com/office/drawing/2014/main" id="{303CB6F0-A2B4-4DD0-8511-60FA5C43E949}"/>
              </a:ext>
            </a:extLst>
          </p:cNvPr>
          <p:cNvSpPr txBox="1"/>
          <p:nvPr/>
        </p:nvSpPr>
        <p:spPr>
          <a:xfrm>
            <a:off x="1447800" y="1524000"/>
            <a:ext cx="6096000" cy="533400"/>
          </a:xfrm>
          <a:prstGeom prst="rect">
            <a:avLst/>
          </a:prstGeom>
          <a:solidFill>
            <a:schemeClr val="accent4">
              <a:lumMod val="20000"/>
              <a:lumOff val="80000"/>
            </a:schemeClr>
          </a:solidFill>
          <a:ln>
            <a:solidFill>
              <a:schemeClr val="accent1"/>
            </a:solidFill>
            <a:prstDash val="dash"/>
          </a:ln>
        </p:spPr>
        <p:txBody>
          <a:bodyPr wrap="square" lIns="0" tIns="0" rIns="0" bIns="0" rtlCol="0" anchor="ctr" anchorCtr="0">
            <a:noAutofit/>
          </a:bodyPr>
          <a:lstStyle/>
          <a:p>
            <a:pPr algn="ctr">
              <a:lnSpc>
                <a:spcPct val="90000"/>
              </a:lnSpc>
              <a:spcBef>
                <a:spcPts val="600"/>
              </a:spcBef>
            </a:pPr>
            <a:r>
              <a:rPr lang="en-US" i="1" spc="-50" dirty="0"/>
              <a:t>To compare actual work RVUs to benchmarks (for academic faculty), use the CFTE-prorated benchmark for your specialty</a:t>
            </a:r>
          </a:p>
        </p:txBody>
      </p:sp>
      <p:sp>
        <p:nvSpPr>
          <p:cNvPr id="17" name="Content Placeholder 2">
            <a:extLst>
              <a:ext uri="{FF2B5EF4-FFF2-40B4-BE49-F238E27FC236}">
                <a16:creationId xmlns:a16="http://schemas.microsoft.com/office/drawing/2014/main" id="{095A3F8E-1D8C-42DE-9216-8745F23DBB5B}"/>
              </a:ext>
            </a:extLst>
          </p:cNvPr>
          <p:cNvSpPr txBox="1">
            <a:spLocks/>
          </p:cNvSpPr>
          <p:nvPr/>
        </p:nvSpPr>
        <p:spPr>
          <a:xfrm>
            <a:off x="990601" y="3962400"/>
            <a:ext cx="7162800" cy="2209800"/>
          </a:xfrm>
          <a:prstGeom prst="rect">
            <a:avLst/>
          </a:prstGeom>
        </p:spPr>
        <p:txBody>
          <a:bodyPr vert="horz" lIns="0" tIns="0" rIns="91440" bIns="45720" rtlCol="0">
            <a:noAutofit/>
          </a:bodyPr>
          <a:lstStyle>
            <a:lvl1pPr marL="174617" indent="-174617" algn="l" defTabSz="914354" rtl="0" eaLnBrk="1" latinLnBrk="0" hangingPunct="1">
              <a:spcBef>
                <a:spcPct val="20000"/>
              </a:spcBef>
              <a:buClr>
                <a:schemeClr val="accent1"/>
              </a:buClr>
              <a:buFont typeface="Arial" pitchFamily="34" charset="0"/>
              <a:buChar char="•"/>
              <a:defRPr sz="1851" kern="1200" spc="-49" baseline="0">
                <a:solidFill>
                  <a:schemeClr val="tx1"/>
                </a:solidFill>
                <a:latin typeface="+mn-lt"/>
                <a:ea typeface="+mn-ea"/>
                <a:cs typeface="+mn-cs"/>
              </a:defRPr>
            </a:lvl1pPr>
            <a:lvl2pPr marL="457177" indent="-250812" algn="l" defTabSz="914354" rtl="0" eaLnBrk="1" latinLnBrk="0" hangingPunct="1">
              <a:spcBef>
                <a:spcPct val="20000"/>
              </a:spcBef>
              <a:buClr>
                <a:srgbClr val="605F62"/>
              </a:buClr>
              <a:buFont typeface="Symbol" pitchFamily="18" charset="2"/>
              <a:buChar char="-"/>
              <a:defRPr sz="1851" kern="1200" spc="-49" baseline="0">
                <a:solidFill>
                  <a:schemeClr val="tx1"/>
                </a:solidFill>
                <a:latin typeface="+mn-lt"/>
                <a:ea typeface="+mn-ea"/>
                <a:cs typeface="+mn-cs"/>
              </a:defRPr>
            </a:lvl2pPr>
            <a:lvl3pPr marL="620682" indent="-163505" algn="l" defTabSz="914354" rtl="0" eaLnBrk="1" latinLnBrk="0" hangingPunct="1">
              <a:spcBef>
                <a:spcPct val="20000"/>
              </a:spcBef>
              <a:buClr>
                <a:srgbClr val="605F62"/>
              </a:buClr>
              <a:buFont typeface="Arial" pitchFamily="34" charset="0"/>
              <a:buChar char="•"/>
              <a:defRPr sz="1401" kern="1200" spc="-49" baseline="0">
                <a:solidFill>
                  <a:schemeClr val="tx1"/>
                </a:solidFill>
                <a:latin typeface="+mn-lt"/>
                <a:ea typeface="+mn-ea"/>
                <a:cs typeface="+mn-cs"/>
              </a:defRPr>
            </a:lvl3pPr>
            <a:lvl4pPr marL="804823" indent="-173029" algn="l" defTabSz="914354" rtl="0" eaLnBrk="1" latinLnBrk="0" hangingPunct="1">
              <a:spcBef>
                <a:spcPct val="20000"/>
              </a:spcBef>
              <a:buClr>
                <a:srgbClr val="605F62"/>
              </a:buClr>
              <a:buFont typeface="Arial" pitchFamily="34" charset="0"/>
              <a:buChar char="•"/>
              <a:defRPr sz="1401" kern="1200" spc="-49" baseline="0">
                <a:solidFill>
                  <a:schemeClr val="tx1"/>
                </a:solidFill>
                <a:latin typeface="+mn-lt"/>
                <a:ea typeface="+mn-ea"/>
                <a:cs typeface="+mn-cs"/>
              </a:defRPr>
            </a:lvl4pPr>
            <a:lvl5pPr marL="968326" indent="-163505" algn="l" defTabSz="914354" rtl="0" eaLnBrk="1" latinLnBrk="0" hangingPunct="1">
              <a:spcBef>
                <a:spcPct val="20000"/>
              </a:spcBef>
              <a:buClr>
                <a:srgbClr val="605F62"/>
              </a:buClr>
              <a:buFont typeface="Arial" pitchFamily="34" charset="0"/>
              <a:buChar char="•"/>
              <a:defRPr sz="1401" kern="1200" spc="-49" baseline="0">
                <a:solidFill>
                  <a:schemeClr val="tx1"/>
                </a:solidFill>
                <a:latin typeface="+mn-lt"/>
                <a:ea typeface="+mn-ea"/>
                <a:cs typeface="+mn-cs"/>
              </a:defRPr>
            </a:lvl5pPr>
            <a:lvl6pPr marL="251447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7"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You should receive regular (monthly) reports of your </a:t>
            </a:r>
            <a:r>
              <a:rPr lang="en-US" sz="2000" dirty="0" err="1"/>
              <a:t>wRVUs</a:t>
            </a:r>
            <a:r>
              <a:rPr lang="en-US" sz="2000" dirty="0"/>
              <a:t> </a:t>
            </a:r>
          </a:p>
          <a:p>
            <a:r>
              <a:rPr lang="en-US" sz="2000" dirty="0"/>
              <a:t>Ideally, you would have access to a tool which allows you to see the impact of your billed </a:t>
            </a:r>
            <a:r>
              <a:rPr lang="en-US" sz="2000" dirty="0" err="1"/>
              <a:t>wRVUs</a:t>
            </a:r>
            <a:r>
              <a:rPr lang="en-US" sz="2000" dirty="0"/>
              <a:t> on your total compensation</a:t>
            </a:r>
          </a:p>
          <a:p>
            <a:endParaRPr lang="en-US" sz="2000" dirty="0"/>
          </a:p>
          <a:p>
            <a:endParaRPr lang="en-US" sz="2000" dirty="0"/>
          </a:p>
        </p:txBody>
      </p:sp>
    </p:spTree>
    <p:extLst>
      <p:ext uri="{BB962C8B-B14F-4D97-AF65-F5344CB8AC3E}">
        <p14:creationId xmlns:p14="http://schemas.microsoft.com/office/powerpoint/2010/main" val="76846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EE82-6D5C-43DA-AC87-59F6F85F9F93}"/>
              </a:ext>
            </a:extLst>
          </p:cNvPr>
          <p:cNvSpPr>
            <a:spLocks noGrp="1"/>
          </p:cNvSpPr>
          <p:nvPr>
            <p:ph type="title"/>
          </p:nvPr>
        </p:nvSpPr>
        <p:spPr/>
        <p:txBody>
          <a:bodyPr/>
          <a:lstStyle/>
          <a:p>
            <a:r>
              <a:rPr lang="en-US" dirty="0"/>
              <a:t>How To Negotiate Your First Contract</a:t>
            </a:r>
          </a:p>
        </p:txBody>
      </p:sp>
      <p:sp>
        <p:nvSpPr>
          <p:cNvPr id="4" name="Slide Number Placeholder 3">
            <a:extLst>
              <a:ext uri="{FF2B5EF4-FFF2-40B4-BE49-F238E27FC236}">
                <a16:creationId xmlns:a16="http://schemas.microsoft.com/office/drawing/2014/main" id="{70B3D5BB-0E1A-442C-B194-091096CC9521}"/>
              </a:ext>
            </a:extLst>
          </p:cNvPr>
          <p:cNvSpPr>
            <a:spLocks noGrp="1"/>
          </p:cNvSpPr>
          <p:nvPr>
            <p:ph type="sldNum" sz="quarter" idx="12"/>
          </p:nvPr>
        </p:nvSpPr>
        <p:spPr/>
        <p:txBody>
          <a:bodyPr/>
          <a:lstStyle/>
          <a:p>
            <a:fld id="{0D558541-60C9-42A2-8392-FF12533A6B7A}" type="slidenum">
              <a:rPr lang="en-US" smtClean="0"/>
              <a:pPr/>
              <a:t>12</a:t>
            </a:fld>
            <a:endParaRPr lang="en-US"/>
          </a:p>
        </p:txBody>
      </p:sp>
      <p:sp>
        <p:nvSpPr>
          <p:cNvPr id="5" name="Text Placeholder 4">
            <a:extLst>
              <a:ext uri="{FF2B5EF4-FFF2-40B4-BE49-F238E27FC236}">
                <a16:creationId xmlns:a16="http://schemas.microsoft.com/office/drawing/2014/main" id="{A66BD1CE-ABCF-41BF-9B7D-804A5298802F}"/>
              </a:ext>
            </a:extLst>
          </p:cNvPr>
          <p:cNvSpPr>
            <a:spLocks noGrp="1"/>
          </p:cNvSpPr>
          <p:nvPr>
            <p:ph type="body" sz="quarter" idx="13"/>
          </p:nvPr>
        </p:nvSpPr>
        <p:spPr>
          <a:xfrm>
            <a:off x="990600" y="914400"/>
            <a:ext cx="7848600" cy="457200"/>
          </a:xfrm>
        </p:spPr>
        <p:txBody>
          <a:bodyPr/>
          <a:lstStyle/>
          <a:p>
            <a:r>
              <a:rPr lang="en-US" dirty="0"/>
              <a:t>Performance metrics</a:t>
            </a:r>
          </a:p>
        </p:txBody>
      </p:sp>
      <p:sp>
        <p:nvSpPr>
          <p:cNvPr id="9" name="Hexagon 8">
            <a:extLst>
              <a:ext uri="{FF2B5EF4-FFF2-40B4-BE49-F238E27FC236}">
                <a16:creationId xmlns:a16="http://schemas.microsoft.com/office/drawing/2014/main" id="{7C306359-F42A-4421-9F94-29D55CE6CA5A}"/>
              </a:ext>
            </a:extLst>
          </p:cNvPr>
          <p:cNvSpPr/>
          <p:nvPr/>
        </p:nvSpPr>
        <p:spPr>
          <a:xfrm>
            <a:off x="3361545" y="1295400"/>
            <a:ext cx="2268511" cy="16764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Patient Access</a:t>
            </a:r>
          </a:p>
        </p:txBody>
      </p:sp>
      <p:sp>
        <p:nvSpPr>
          <p:cNvPr id="12" name="Hexagon 11">
            <a:extLst>
              <a:ext uri="{FF2B5EF4-FFF2-40B4-BE49-F238E27FC236}">
                <a16:creationId xmlns:a16="http://schemas.microsoft.com/office/drawing/2014/main" id="{A0D04550-B370-4FC2-A727-256FC008C1B6}"/>
              </a:ext>
            </a:extLst>
          </p:cNvPr>
          <p:cNvSpPr/>
          <p:nvPr/>
        </p:nvSpPr>
        <p:spPr>
          <a:xfrm>
            <a:off x="5351489" y="2209800"/>
            <a:ext cx="2268511" cy="16764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Teaching and mentorship</a:t>
            </a:r>
          </a:p>
        </p:txBody>
      </p:sp>
      <p:sp>
        <p:nvSpPr>
          <p:cNvPr id="13" name="Hexagon 12">
            <a:extLst>
              <a:ext uri="{FF2B5EF4-FFF2-40B4-BE49-F238E27FC236}">
                <a16:creationId xmlns:a16="http://schemas.microsoft.com/office/drawing/2014/main" id="{B114B1E6-6B16-45DC-9FEE-9A9A19957B4A}"/>
              </a:ext>
            </a:extLst>
          </p:cNvPr>
          <p:cNvSpPr/>
          <p:nvPr/>
        </p:nvSpPr>
        <p:spPr>
          <a:xfrm>
            <a:off x="3361545" y="3124200"/>
            <a:ext cx="2268511" cy="16764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Patient Engagement (Satisfaction)</a:t>
            </a:r>
          </a:p>
        </p:txBody>
      </p:sp>
      <p:sp>
        <p:nvSpPr>
          <p:cNvPr id="14" name="Hexagon 13">
            <a:extLst>
              <a:ext uri="{FF2B5EF4-FFF2-40B4-BE49-F238E27FC236}">
                <a16:creationId xmlns:a16="http://schemas.microsoft.com/office/drawing/2014/main" id="{44A86709-3E31-40FF-B23A-6AC79AB485DB}"/>
              </a:ext>
            </a:extLst>
          </p:cNvPr>
          <p:cNvSpPr/>
          <p:nvPr/>
        </p:nvSpPr>
        <p:spPr>
          <a:xfrm>
            <a:off x="5351489" y="4038600"/>
            <a:ext cx="2268511" cy="16764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Academic progress toward promotion</a:t>
            </a:r>
          </a:p>
        </p:txBody>
      </p:sp>
      <p:sp>
        <p:nvSpPr>
          <p:cNvPr id="15" name="Hexagon 14">
            <a:extLst>
              <a:ext uri="{FF2B5EF4-FFF2-40B4-BE49-F238E27FC236}">
                <a16:creationId xmlns:a16="http://schemas.microsoft.com/office/drawing/2014/main" id="{AF8C0CBA-908C-4419-99C7-F713158DD00C}"/>
              </a:ext>
            </a:extLst>
          </p:cNvPr>
          <p:cNvSpPr/>
          <p:nvPr/>
        </p:nvSpPr>
        <p:spPr>
          <a:xfrm>
            <a:off x="1380345" y="2209800"/>
            <a:ext cx="2268511" cy="16764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Work </a:t>
            </a:r>
          </a:p>
          <a:p>
            <a:pPr algn="ctr"/>
            <a:r>
              <a:rPr lang="en-US" sz="2400" dirty="0"/>
              <a:t>RVUs</a:t>
            </a:r>
          </a:p>
        </p:txBody>
      </p:sp>
      <p:sp>
        <p:nvSpPr>
          <p:cNvPr id="16" name="Hexagon 15">
            <a:extLst>
              <a:ext uri="{FF2B5EF4-FFF2-40B4-BE49-F238E27FC236}">
                <a16:creationId xmlns:a16="http://schemas.microsoft.com/office/drawing/2014/main" id="{06ADEA32-E442-434A-A74A-51D68FEBC096}"/>
              </a:ext>
            </a:extLst>
          </p:cNvPr>
          <p:cNvSpPr/>
          <p:nvPr/>
        </p:nvSpPr>
        <p:spPr>
          <a:xfrm>
            <a:off x="1380345" y="4038600"/>
            <a:ext cx="2268511" cy="16764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OR Procedures &amp; Utilization</a:t>
            </a:r>
          </a:p>
        </p:txBody>
      </p:sp>
      <p:sp>
        <p:nvSpPr>
          <p:cNvPr id="17" name="Hexagon 16">
            <a:extLst>
              <a:ext uri="{FF2B5EF4-FFF2-40B4-BE49-F238E27FC236}">
                <a16:creationId xmlns:a16="http://schemas.microsoft.com/office/drawing/2014/main" id="{BE42F374-4925-4923-A39F-E1D51D8397BF}"/>
              </a:ext>
            </a:extLst>
          </p:cNvPr>
          <p:cNvSpPr/>
          <p:nvPr/>
        </p:nvSpPr>
        <p:spPr>
          <a:xfrm>
            <a:off x="3361545" y="4953000"/>
            <a:ext cx="2268511" cy="16764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Research Funding</a:t>
            </a:r>
          </a:p>
        </p:txBody>
      </p:sp>
    </p:spTree>
    <p:extLst>
      <p:ext uri="{BB962C8B-B14F-4D97-AF65-F5344CB8AC3E}">
        <p14:creationId xmlns:p14="http://schemas.microsoft.com/office/powerpoint/2010/main" val="231817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EE82-6D5C-43DA-AC87-59F6F85F9F93}"/>
              </a:ext>
            </a:extLst>
          </p:cNvPr>
          <p:cNvSpPr>
            <a:spLocks noGrp="1"/>
          </p:cNvSpPr>
          <p:nvPr>
            <p:ph type="title"/>
          </p:nvPr>
        </p:nvSpPr>
        <p:spPr/>
        <p:txBody>
          <a:bodyPr/>
          <a:lstStyle/>
          <a:p>
            <a:r>
              <a:rPr lang="en-US" dirty="0"/>
              <a:t>How To Negotiate Your First Contract</a:t>
            </a:r>
          </a:p>
        </p:txBody>
      </p:sp>
      <p:sp>
        <p:nvSpPr>
          <p:cNvPr id="4" name="Slide Number Placeholder 3">
            <a:extLst>
              <a:ext uri="{FF2B5EF4-FFF2-40B4-BE49-F238E27FC236}">
                <a16:creationId xmlns:a16="http://schemas.microsoft.com/office/drawing/2014/main" id="{70B3D5BB-0E1A-442C-B194-091096CC9521}"/>
              </a:ext>
            </a:extLst>
          </p:cNvPr>
          <p:cNvSpPr>
            <a:spLocks noGrp="1"/>
          </p:cNvSpPr>
          <p:nvPr>
            <p:ph type="sldNum" sz="quarter" idx="12"/>
          </p:nvPr>
        </p:nvSpPr>
        <p:spPr/>
        <p:txBody>
          <a:bodyPr/>
          <a:lstStyle/>
          <a:p>
            <a:fld id="{0D558541-60C9-42A2-8392-FF12533A6B7A}" type="slidenum">
              <a:rPr lang="en-US" smtClean="0"/>
              <a:pPr/>
              <a:t>13</a:t>
            </a:fld>
            <a:endParaRPr lang="en-US"/>
          </a:p>
        </p:txBody>
      </p:sp>
      <p:sp>
        <p:nvSpPr>
          <p:cNvPr id="5" name="Text Placeholder 4">
            <a:extLst>
              <a:ext uri="{FF2B5EF4-FFF2-40B4-BE49-F238E27FC236}">
                <a16:creationId xmlns:a16="http://schemas.microsoft.com/office/drawing/2014/main" id="{A66BD1CE-ABCF-41BF-9B7D-804A5298802F}"/>
              </a:ext>
            </a:extLst>
          </p:cNvPr>
          <p:cNvSpPr>
            <a:spLocks noGrp="1"/>
          </p:cNvSpPr>
          <p:nvPr>
            <p:ph type="body" sz="quarter" idx="13"/>
          </p:nvPr>
        </p:nvSpPr>
        <p:spPr>
          <a:xfrm>
            <a:off x="990600" y="914400"/>
            <a:ext cx="7848600" cy="457200"/>
          </a:xfrm>
        </p:spPr>
        <p:txBody>
          <a:bodyPr/>
          <a:lstStyle/>
          <a:p>
            <a:r>
              <a:rPr lang="en-US" dirty="0"/>
              <a:t>Other considerations</a:t>
            </a:r>
          </a:p>
        </p:txBody>
      </p:sp>
      <p:sp>
        <p:nvSpPr>
          <p:cNvPr id="11" name="Rectangle: Rounded Corners 10">
            <a:extLst>
              <a:ext uri="{FF2B5EF4-FFF2-40B4-BE49-F238E27FC236}">
                <a16:creationId xmlns:a16="http://schemas.microsoft.com/office/drawing/2014/main" id="{7A0E4E27-675F-4921-ADBF-19B225A9D600}"/>
              </a:ext>
            </a:extLst>
          </p:cNvPr>
          <p:cNvSpPr/>
          <p:nvPr/>
        </p:nvSpPr>
        <p:spPr>
          <a:xfrm>
            <a:off x="457200" y="1523999"/>
            <a:ext cx="1706880" cy="685800"/>
          </a:xfrm>
          <a:prstGeom prst="roundRect">
            <a:avLst/>
          </a:prstGeom>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t>Negotiating</a:t>
            </a:r>
            <a:endParaRPr lang="en-US" sz="2000" dirty="0"/>
          </a:p>
        </p:txBody>
      </p:sp>
      <p:sp>
        <p:nvSpPr>
          <p:cNvPr id="12" name="Rectangle 11">
            <a:extLst>
              <a:ext uri="{FF2B5EF4-FFF2-40B4-BE49-F238E27FC236}">
                <a16:creationId xmlns:a16="http://schemas.microsoft.com/office/drawing/2014/main" id="{1CEEC055-BD29-4EEE-AF9A-D77A03A09428}"/>
              </a:ext>
            </a:extLst>
          </p:cNvPr>
          <p:cNvSpPr/>
          <p:nvPr/>
        </p:nvSpPr>
        <p:spPr>
          <a:xfrm>
            <a:off x="2362199" y="1542690"/>
            <a:ext cx="6553201" cy="1200510"/>
          </a:xfrm>
          <a:prstGeom prst="rect">
            <a:avLst/>
          </a:prstGeom>
          <a:ln/>
        </p:spPr>
        <p:style>
          <a:lnRef idx="2">
            <a:schemeClr val="dk1"/>
          </a:lnRef>
          <a:fillRef idx="1">
            <a:schemeClr val="lt1"/>
          </a:fillRef>
          <a:effectRef idx="0">
            <a:schemeClr val="dk1"/>
          </a:effectRef>
          <a:fontRef idx="minor">
            <a:schemeClr val="dk1"/>
          </a:fontRef>
        </p:style>
        <p:txBody>
          <a:bodyPr rtlCol="0" anchor="t" anchorCtr="0"/>
          <a:lstStyle/>
          <a:p>
            <a:pPr marL="285750" indent="-285750">
              <a:buFont typeface="Arial" panose="020B0604020202020204" pitchFamily="34" charset="0"/>
              <a:buChar char="•"/>
            </a:pPr>
            <a:r>
              <a:rPr lang="en-US" dirty="0"/>
              <a:t>Negotiating is ok and signals interest and engagement</a:t>
            </a:r>
          </a:p>
          <a:p>
            <a:pPr marL="285750" indent="-285750">
              <a:buFont typeface="Arial" panose="020B0604020202020204" pitchFamily="34" charset="0"/>
              <a:buChar char="•"/>
            </a:pPr>
            <a:r>
              <a:rPr lang="en-US" dirty="0"/>
              <a:t>Consider which elements of the offer/contract may be negotiable</a:t>
            </a:r>
          </a:p>
          <a:p>
            <a:pPr marL="285750" indent="-285750">
              <a:buFont typeface="Arial" panose="020B0604020202020204" pitchFamily="34" charset="0"/>
              <a:buChar char="•"/>
            </a:pPr>
            <a:r>
              <a:rPr lang="en-US" dirty="0"/>
              <a:t>Know when to stop negotiating (accept or walk away)</a:t>
            </a:r>
          </a:p>
          <a:p>
            <a:pPr marL="285750" indent="-285750">
              <a:buFont typeface="Arial" panose="020B0604020202020204" pitchFamily="34" charset="0"/>
              <a:buChar char="•"/>
            </a:pPr>
            <a:r>
              <a:rPr lang="en-US" dirty="0"/>
              <a:t>Don’t accept unless you intend to honor the commitment</a:t>
            </a:r>
          </a:p>
          <a:p>
            <a:pPr marL="285750" indent="-28575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6A73AE96-9EDD-4608-AAA1-E88B5B56A3E5}"/>
              </a:ext>
            </a:extLst>
          </p:cNvPr>
          <p:cNvPicPr>
            <a:picLocks noChangeAspect="1"/>
          </p:cNvPicPr>
          <p:nvPr/>
        </p:nvPicPr>
        <p:blipFill>
          <a:blip r:embed="rId2"/>
          <a:stretch>
            <a:fillRect/>
          </a:stretch>
        </p:blipFill>
        <p:spPr>
          <a:xfrm>
            <a:off x="2365684" y="2866257"/>
            <a:ext cx="6338887" cy="3581103"/>
          </a:xfrm>
          <a:prstGeom prst="rect">
            <a:avLst/>
          </a:prstGeom>
        </p:spPr>
      </p:pic>
    </p:spTree>
    <p:extLst>
      <p:ext uri="{BB962C8B-B14F-4D97-AF65-F5344CB8AC3E}">
        <p14:creationId xmlns:p14="http://schemas.microsoft.com/office/powerpoint/2010/main" val="2452072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EE82-6D5C-43DA-AC87-59F6F85F9F93}"/>
              </a:ext>
            </a:extLst>
          </p:cNvPr>
          <p:cNvSpPr>
            <a:spLocks noGrp="1"/>
          </p:cNvSpPr>
          <p:nvPr>
            <p:ph type="title"/>
          </p:nvPr>
        </p:nvSpPr>
        <p:spPr/>
        <p:txBody>
          <a:bodyPr/>
          <a:lstStyle/>
          <a:p>
            <a:r>
              <a:rPr lang="en-US" dirty="0"/>
              <a:t>How To Negotiate Your First Contract</a:t>
            </a:r>
          </a:p>
        </p:txBody>
      </p:sp>
      <p:sp>
        <p:nvSpPr>
          <p:cNvPr id="4" name="Slide Number Placeholder 3">
            <a:extLst>
              <a:ext uri="{FF2B5EF4-FFF2-40B4-BE49-F238E27FC236}">
                <a16:creationId xmlns:a16="http://schemas.microsoft.com/office/drawing/2014/main" id="{70B3D5BB-0E1A-442C-B194-091096CC9521}"/>
              </a:ext>
            </a:extLst>
          </p:cNvPr>
          <p:cNvSpPr>
            <a:spLocks noGrp="1"/>
          </p:cNvSpPr>
          <p:nvPr>
            <p:ph type="sldNum" sz="quarter" idx="12"/>
          </p:nvPr>
        </p:nvSpPr>
        <p:spPr/>
        <p:txBody>
          <a:bodyPr/>
          <a:lstStyle/>
          <a:p>
            <a:fld id="{0D558541-60C9-42A2-8392-FF12533A6B7A}" type="slidenum">
              <a:rPr lang="en-US" smtClean="0"/>
              <a:pPr/>
              <a:t>14</a:t>
            </a:fld>
            <a:endParaRPr lang="en-US"/>
          </a:p>
        </p:txBody>
      </p:sp>
      <p:sp>
        <p:nvSpPr>
          <p:cNvPr id="5" name="Text Placeholder 4">
            <a:extLst>
              <a:ext uri="{FF2B5EF4-FFF2-40B4-BE49-F238E27FC236}">
                <a16:creationId xmlns:a16="http://schemas.microsoft.com/office/drawing/2014/main" id="{A66BD1CE-ABCF-41BF-9B7D-804A5298802F}"/>
              </a:ext>
            </a:extLst>
          </p:cNvPr>
          <p:cNvSpPr>
            <a:spLocks noGrp="1"/>
          </p:cNvSpPr>
          <p:nvPr>
            <p:ph type="body" sz="quarter" idx="13"/>
          </p:nvPr>
        </p:nvSpPr>
        <p:spPr>
          <a:xfrm>
            <a:off x="990600" y="914400"/>
            <a:ext cx="7848600" cy="457200"/>
          </a:xfrm>
        </p:spPr>
        <p:txBody>
          <a:bodyPr/>
          <a:lstStyle/>
          <a:p>
            <a:r>
              <a:rPr lang="en-US" dirty="0"/>
              <a:t>Other considerations</a:t>
            </a:r>
          </a:p>
        </p:txBody>
      </p:sp>
      <p:sp>
        <p:nvSpPr>
          <p:cNvPr id="9" name="Rectangle: Rounded Corners 8">
            <a:extLst>
              <a:ext uri="{FF2B5EF4-FFF2-40B4-BE49-F238E27FC236}">
                <a16:creationId xmlns:a16="http://schemas.microsoft.com/office/drawing/2014/main" id="{91FED73A-DE06-4785-993D-60180B8B0DD7}"/>
              </a:ext>
            </a:extLst>
          </p:cNvPr>
          <p:cNvSpPr/>
          <p:nvPr/>
        </p:nvSpPr>
        <p:spPr>
          <a:xfrm>
            <a:off x="457200" y="4419600"/>
            <a:ext cx="1706880" cy="685800"/>
          </a:xfrm>
          <a:prstGeom prst="roundRect">
            <a:avLst/>
          </a:prstGeom>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t>Warning Signs</a:t>
            </a:r>
            <a:endParaRPr lang="en-US" sz="2000" dirty="0"/>
          </a:p>
        </p:txBody>
      </p:sp>
      <p:sp>
        <p:nvSpPr>
          <p:cNvPr id="10" name="Rectangle 9">
            <a:extLst>
              <a:ext uri="{FF2B5EF4-FFF2-40B4-BE49-F238E27FC236}">
                <a16:creationId xmlns:a16="http://schemas.microsoft.com/office/drawing/2014/main" id="{9ECCD952-BCFC-48E5-B133-C732EF510099}"/>
              </a:ext>
            </a:extLst>
          </p:cNvPr>
          <p:cNvSpPr/>
          <p:nvPr/>
        </p:nvSpPr>
        <p:spPr>
          <a:xfrm>
            <a:off x="2362199" y="4438290"/>
            <a:ext cx="6553201" cy="1733910"/>
          </a:xfrm>
          <a:prstGeom prst="rect">
            <a:avLst/>
          </a:prstGeom>
          <a:ln/>
        </p:spPr>
        <p:style>
          <a:lnRef idx="2">
            <a:schemeClr val="dk1"/>
          </a:lnRef>
          <a:fillRef idx="1">
            <a:schemeClr val="lt1"/>
          </a:fillRef>
          <a:effectRef idx="0">
            <a:schemeClr val="dk1"/>
          </a:effectRef>
          <a:fontRef idx="minor">
            <a:schemeClr val="dk1"/>
          </a:fontRef>
        </p:style>
        <p:txBody>
          <a:bodyPr rtlCol="0" anchor="t" anchorCtr="0"/>
          <a:lstStyle/>
          <a:p>
            <a:pPr marL="285750" indent="-285750">
              <a:buFont typeface="Arial" panose="020B0604020202020204" pitchFamily="34" charset="0"/>
              <a:buChar char="•"/>
            </a:pPr>
            <a:r>
              <a:rPr lang="en-US" dirty="0"/>
              <a:t>Unclear delineation of responsibilities (clinical, education, research, other)</a:t>
            </a:r>
          </a:p>
          <a:p>
            <a:pPr marL="285750" indent="-285750">
              <a:buFont typeface="Arial" panose="020B0604020202020204" pitchFamily="34" charset="0"/>
              <a:buChar char="•"/>
            </a:pPr>
            <a:r>
              <a:rPr lang="en-US" dirty="0"/>
              <a:t>Too good to be true: high compensation relative to market – is it sustainable?  Are responsibilities reasonable/manageable?</a:t>
            </a:r>
          </a:p>
          <a:p>
            <a:pPr marL="285750" indent="-285750">
              <a:buFont typeface="Arial" panose="020B0604020202020204" pitchFamily="34" charset="0"/>
              <a:buChar char="•"/>
            </a:pPr>
            <a:r>
              <a:rPr lang="en-US" dirty="0"/>
              <a:t>Unclear what happens after the initial compensation guarantee</a:t>
            </a:r>
          </a:p>
          <a:p>
            <a:pPr marL="285750" indent="-285750">
              <a:buFont typeface="Arial" panose="020B0604020202020204" pitchFamily="34" charset="0"/>
              <a:buChar char="•"/>
            </a:pPr>
            <a:r>
              <a:rPr lang="en-US" dirty="0"/>
              <a:t>Various indicators of a negative culture or work environment</a:t>
            </a:r>
          </a:p>
        </p:txBody>
      </p:sp>
      <p:sp>
        <p:nvSpPr>
          <p:cNvPr id="11" name="Rectangle: Rounded Corners 10">
            <a:extLst>
              <a:ext uri="{FF2B5EF4-FFF2-40B4-BE49-F238E27FC236}">
                <a16:creationId xmlns:a16="http://schemas.microsoft.com/office/drawing/2014/main" id="{7A0E4E27-675F-4921-ADBF-19B225A9D600}"/>
              </a:ext>
            </a:extLst>
          </p:cNvPr>
          <p:cNvSpPr/>
          <p:nvPr/>
        </p:nvSpPr>
        <p:spPr>
          <a:xfrm>
            <a:off x="457200" y="1523999"/>
            <a:ext cx="1706880" cy="685800"/>
          </a:xfrm>
          <a:prstGeom prst="roundRect">
            <a:avLst/>
          </a:prstGeom>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t>Negotiating</a:t>
            </a:r>
            <a:endParaRPr lang="en-US" sz="2000" dirty="0"/>
          </a:p>
        </p:txBody>
      </p:sp>
      <p:sp>
        <p:nvSpPr>
          <p:cNvPr id="12" name="Rectangle 11">
            <a:extLst>
              <a:ext uri="{FF2B5EF4-FFF2-40B4-BE49-F238E27FC236}">
                <a16:creationId xmlns:a16="http://schemas.microsoft.com/office/drawing/2014/main" id="{1CEEC055-BD29-4EEE-AF9A-D77A03A09428}"/>
              </a:ext>
            </a:extLst>
          </p:cNvPr>
          <p:cNvSpPr/>
          <p:nvPr/>
        </p:nvSpPr>
        <p:spPr>
          <a:xfrm>
            <a:off x="2362199" y="1542690"/>
            <a:ext cx="6553201" cy="1200510"/>
          </a:xfrm>
          <a:prstGeom prst="rect">
            <a:avLst/>
          </a:prstGeom>
          <a:ln/>
        </p:spPr>
        <p:style>
          <a:lnRef idx="2">
            <a:schemeClr val="dk1"/>
          </a:lnRef>
          <a:fillRef idx="1">
            <a:schemeClr val="lt1"/>
          </a:fillRef>
          <a:effectRef idx="0">
            <a:schemeClr val="dk1"/>
          </a:effectRef>
          <a:fontRef idx="minor">
            <a:schemeClr val="dk1"/>
          </a:fontRef>
        </p:style>
        <p:txBody>
          <a:bodyPr rtlCol="0" anchor="t" anchorCtr="0"/>
          <a:lstStyle/>
          <a:p>
            <a:pPr marL="285750" indent="-285750">
              <a:buFont typeface="Arial" panose="020B0604020202020204" pitchFamily="34" charset="0"/>
              <a:buChar char="•"/>
            </a:pPr>
            <a:r>
              <a:rPr lang="en-US" dirty="0"/>
              <a:t>Negotiating is ok and signals interest and engagement</a:t>
            </a:r>
          </a:p>
          <a:p>
            <a:pPr marL="285750" indent="-285750">
              <a:buFont typeface="Arial" panose="020B0604020202020204" pitchFamily="34" charset="0"/>
              <a:buChar char="•"/>
            </a:pPr>
            <a:r>
              <a:rPr lang="en-US" dirty="0"/>
              <a:t>Consider which elements of the offer/contract may be negotiable</a:t>
            </a:r>
          </a:p>
          <a:p>
            <a:pPr marL="285750" indent="-285750">
              <a:buFont typeface="Arial" panose="020B0604020202020204" pitchFamily="34" charset="0"/>
              <a:buChar char="•"/>
            </a:pPr>
            <a:r>
              <a:rPr lang="en-US" dirty="0"/>
              <a:t>Know when to stop negotiating (accept or walk away)</a:t>
            </a:r>
          </a:p>
          <a:p>
            <a:pPr marL="285750" indent="-285750">
              <a:buFont typeface="Arial" panose="020B0604020202020204" pitchFamily="34" charset="0"/>
              <a:buChar char="•"/>
            </a:pPr>
            <a:r>
              <a:rPr lang="en-US" dirty="0"/>
              <a:t>Don’t accept unless you intend to honor the commitment</a:t>
            </a:r>
          </a:p>
          <a:p>
            <a:pPr marL="285750" indent="-285750">
              <a:buFont typeface="Arial" panose="020B0604020202020204" pitchFamily="34" charset="0"/>
              <a:buChar char="•"/>
            </a:pPr>
            <a:endParaRPr lang="en-US" sz="2000" dirty="0"/>
          </a:p>
        </p:txBody>
      </p:sp>
      <p:sp>
        <p:nvSpPr>
          <p:cNvPr id="17" name="Rectangle: Rounded Corners 16">
            <a:extLst>
              <a:ext uri="{FF2B5EF4-FFF2-40B4-BE49-F238E27FC236}">
                <a16:creationId xmlns:a16="http://schemas.microsoft.com/office/drawing/2014/main" id="{352A4313-9365-4C10-8427-146FEDE940E9}"/>
              </a:ext>
            </a:extLst>
          </p:cNvPr>
          <p:cNvSpPr/>
          <p:nvPr/>
        </p:nvSpPr>
        <p:spPr>
          <a:xfrm>
            <a:off x="457200" y="2971799"/>
            <a:ext cx="1706880" cy="685800"/>
          </a:xfrm>
          <a:prstGeom prst="roundRect">
            <a:avLst/>
          </a:prstGeom>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t>Non-contract elements</a:t>
            </a:r>
            <a:endParaRPr lang="en-US" sz="2000" dirty="0"/>
          </a:p>
        </p:txBody>
      </p:sp>
      <p:sp>
        <p:nvSpPr>
          <p:cNvPr id="18" name="Rectangle 17">
            <a:extLst>
              <a:ext uri="{FF2B5EF4-FFF2-40B4-BE49-F238E27FC236}">
                <a16:creationId xmlns:a16="http://schemas.microsoft.com/office/drawing/2014/main" id="{5E1CC776-37E1-474A-B1C9-E72A228E2961}"/>
              </a:ext>
            </a:extLst>
          </p:cNvPr>
          <p:cNvSpPr/>
          <p:nvPr/>
        </p:nvSpPr>
        <p:spPr>
          <a:xfrm>
            <a:off x="2362199" y="2990490"/>
            <a:ext cx="6553201" cy="1200510"/>
          </a:xfrm>
          <a:prstGeom prst="rect">
            <a:avLst/>
          </a:prstGeom>
          <a:ln/>
        </p:spPr>
        <p:style>
          <a:lnRef idx="2">
            <a:schemeClr val="dk1"/>
          </a:lnRef>
          <a:fillRef idx="1">
            <a:schemeClr val="lt1"/>
          </a:fillRef>
          <a:effectRef idx="0">
            <a:schemeClr val="dk1"/>
          </a:effectRef>
          <a:fontRef idx="minor">
            <a:schemeClr val="dk1"/>
          </a:fontRef>
        </p:style>
        <p:txBody>
          <a:bodyPr rtlCol="0" anchor="t" anchorCtr="0"/>
          <a:lstStyle/>
          <a:p>
            <a:pPr marL="285750" indent="-285750">
              <a:buFont typeface="Arial" panose="020B0604020202020204" pitchFamily="34" charset="0"/>
              <a:buChar char="•"/>
            </a:pPr>
            <a:r>
              <a:rPr lang="en-US" dirty="0"/>
              <a:t>What does success look like in 1 year, 3-5 years, 10 years?</a:t>
            </a:r>
          </a:p>
          <a:p>
            <a:pPr marL="285750" indent="-285750">
              <a:buFont typeface="Arial" panose="020B0604020202020204" pitchFamily="34" charset="0"/>
              <a:buChar char="•"/>
            </a:pPr>
            <a:r>
              <a:rPr lang="en-US" dirty="0"/>
              <a:t>What is your comfort level with leadership and organizational culture?  Did you get a positive impression from team members?</a:t>
            </a:r>
          </a:p>
          <a:p>
            <a:pPr marL="285750" indent="-285750">
              <a:buFont typeface="Arial" panose="020B0604020202020204" pitchFamily="34" charset="0"/>
              <a:buChar char="•"/>
            </a:pPr>
            <a:r>
              <a:rPr lang="en-US" dirty="0"/>
              <a:t>Is there an opportunity for leadership development/roles?</a:t>
            </a:r>
          </a:p>
        </p:txBody>
      </p:sp>
    </p:spTree>
    <p:extLst>
      <p:ext uri="{BB962C8B-B14F-4D97-AF65-F5344CB8AC3E}">
        <p14:creationId xmlns:p14="http://schemas.microsoft.com/office/powerpoint/2010/main" val="201254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401D-1E31-4867-8A54-09DE467B0369}"/>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CC3AD518-196B-4A10-9EDC-3ED9DD312F65}"/>
              </a:ext>
            </a:extLst>
          </p:cNvPr>
          <p:cNvSpPr>
            <a:spLocks noGrp="1"/>
          </p:cNvSpPr>
          <p:nvPr>
            <p:ph type="sldNum" sz="quarter" idx="12"/>
          </p:nvPr>
        </p:nvSpPr>
        <p:spPr/>
        <p:txBody>
          <a:bodyPr/>
          <a:lstStyle/>
          <a:p>
            <a:fld id="{0D558541-60C9-42A2-8392-FF12533A6B7A}" type="slidenum">
              <a:rPr lang="en-US" smtClean="0">
                <a:solidFill>
                  <a:srgbClr val="B1ACCE"/>
                </a:solidFill>
              </a:rPr>
              <a:pPr/>
              <a:t>15</a:t>
            </a:fld>
            <a:endParaRPr lang="en-US" dirty="0">
              <a:solidFill>
                <a:srgbClr val="B1ACCE"/>
              </a:solidFill>
            </a:endParaRPr>
          </a:p>
        </p:txBody>
      </p:sp>
    </p:spTree>
    <p:extLst>
      <p:ext uri="{BB962C8B-B14F-4D97-AF65-F5344CB8AC3E}">
        <p14:creationId xmlns:p14="http://schemas.microsoft.com/office/powerpoint/2010/main" val="39961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A119-EFFE-42A7-8718-5CA786189773}"/>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600104F8-3A09-41CD-A537-7D29904EC343}"/>
              </a:ext>
            </a:extLst>
          </p:cNvPr>
          <p:cNvSpPr>
            <a:spLocks noGrp="1"/>
          </p:cNvSpPr>
          <p:nvPr>
            <p:ph type="sldNum" sz="quarter" idx="12"/>
          </p:nvPr>
        </p:nvSpPr>
        <p:spPr/>
        <p:txBody>
          <a:bodyPr/>
          <a:lstStyle/>
          <a:p>
            <a:fld id="{0D558541-60C9-42A2-8392-FF12533A6B7A}" type="slidenum">
              <a:rPr lang="en-US" smtClean="0">
                <a:solidFill>
                  <a:srgbClr val="B1ACCE"/>
                </a:solidFill>
              </a:rPr>
              <a:pPr/>
              <a:t>16</a:t>
            </a:fld>
            <a:endParaRPr lang="en-US" dirty="0">
              <a:solidFill>
                <a:srgbClr val="B1ACCE"/>
              </a:solidFill>
            </a:endParaRPr>
          </a:p>
        </p:txBody>
      </p:sp>
      <p:sp>
        <p:nvSpPr>
          <p:cNvPr id="6" name="TextBox 5">
            <a:extLst>
              <a:ext uri="{FF2B5EF4-FFF2-40B4-BE49-F238E27FC236}">
                <a16:creationId xmlns:a16="http://schemas.microsoft.com/office/drawing/2014/main" id="{08FCB4C8-453D-44B7-BBF2-BDA1FB718959}"/>
              </a:ext>
            </a:extLst>
          </p:cNvPr>
          <p:cNvSpPr txBox="1"/>
          <p:nvPr/>
        </p:nvSpPr>
        <p:spPr>
          <a:xfrm>
            <a:off x="990600" y="3434477"/>
            <a:ext cx="4572000" cy="2585323"/>
          </a:xfrm>
          <a:prstGeom prst="rect">
            <a:avLst/>
          </a:prstGeom>
          <a:noFill/>
        </p:spPr>
        <p:txBody>
          <a:bodyPr wrap="square">
            <a:spAutoFit/>
          </a:bodyPr>
          <a:lstStyle/>
          <a:p>
            <a:pPr marL="0" marR="0">
              <a:spcBef>
                <a:spcPts val="0"/>
              </a:spcBef>
              <a:spcAft>
                <a:spcPts val="0"/>
              </a:spcAft>
            </a:pPr>
            <a:r>
              <a:rPr lang="en-US" sz="1800" b="1" dirty="0">
                <a:solidFill>
                  <a:srgbClr val="54585A"/>
                </a:solidFill>
                <a:effectLst/>
                <a:latin typeface="Calibri" panose="020F0502020204030204" pitchFamily="34" charset="0"/>
                <a:ea typeface="Times New Roman" panose="02020603050405020304" pitchFamily="18" charset="0"/>
                <a:cs typeface="Times New Roman" panose="02020603050405020304" pitchFamily="18" charset="0"/>
              </a:rPr>
              <a:t>Jesse Meyer</a:t>
            </a:r>
            <a:br>
              <a:rPr lang="en-US" sz="1800" dirty="0">
                <a:solidFill>
                  <a:srgbClr val="54585A"/>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rgbClr val="54585A"/>
                </a:solidFill>
                <a:effectLst/>
                <a:latin typeface="Calibri" panose="020F0502020204030204" pitchFamily="34" charset="0"/>
                <a:ea typeface="Times New Roman" panose="02020603050405020304" pitchFamily="18" charset="0"/>
                <a:cs typeface="Times New Roman" panose="02020603050405020304" pitchFamily="18" charset="0"/>
              </a:rPr>
              <a:t>Vice President,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54585A"/>
                </a:solidFill>
                <a:effectLst/>
                <a:latin typeface="Calibri" panose="020F0502020204030204" pitchFamily="34" charset="0"/>
                <a:ea typeface="Times New Roman" panose="02020603050405020304" pitchFamily="18" charset="0"/>
                <a:cs typeface="Times New Roman" panose="02020603050405020304" pitchFamily="18" charset="0"/>
              </a:rPr>
              <a:t>Northwestern Medicine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54585A"/>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54585A"/>
                </a:solidFill>
                <a:effectLst/>
                <a:latin typeface="Calibri" panose="020F0502020204030204" pitchFamily="34" charset="0"/>
                <a:ea typeface="Times New Roman" panose="02020603050405020304" pitchFamily="18" charset="0"/>
                <a:cs typeface="Times New Roman" panose="02020603050405020304" pitchFamily="18" charset="0"/>
              </a:rPr>
              <a:t>211 E Ontario, Suite 1600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54585A"/>
                </a:solidFill>
                <a:effectLst/>
                <a:latin typeface="Calibri" panose="020F0502020204030204" pitchFamily="34" charset="0"/>
                <a:ea typeface="Times New Roman" panose="02020603050405020304" pitchFamily="18" charset="0"/>
                <a:cs typeface="Times New Roman" panose="02020603050405020304" pitchFamily="18" charset="0"/>
              </a:rPr>
              <a:t>Chicago, Illinois 60611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54585A"/>
                </a:solidFill>
                <a:effectLst/>
                <a:latin typeface="Calibri" panose="020F0502020204030204" pitchFamily="34" charset="0"/>
                <a:ea typeface="Times New Roman" panose="02020603050405020304" pitchFamily="18" charset="0"/>
                <a:cs typeface="Times New Roman" panose="02020603050405020304" pitchFamily="18" charset="0"/>
              </a:rPr>
              <a:t>312-926-5350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54585A"/>
                </a:solidFill>
                <a:effectLst/>
                <a:latin typeface="Calibri" panose="020F0502020204030204" pitchFamily="34" charset="0"/>
                <a:ea typeface="Times New Roman" panose="02020603050405020304" pitchFamily="18" charset="0"/>
                <a:cs typeface="Times New Roman" panose="02020603050405020304" pitchFamily="18" charset="0"/>
              </a:rPr>
              <a:t>773-531-3690 cell</a:t>
            </a:r>
            <a:br>
              <a:rPr lang="en-US" sz="1800" dirty="0">
                <a:solidFill>
                  <a:srgbClr val="54585A"/>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jmeyer@nm.org</a:t>
            </a:r>
            <a:endParaRPr lang="en-US" dirty="0"/>
          </a:p>
        </p:txBody>
      </p:sp>
    </p:spTree>
    <p:extLst>
      <p:ext uri="{BB962C8B-B14F-4D97-AF65-F5344CB8AC3E}">
        <p14:creationId xmlns:p14="http://schemas.microsoft.com/office/powerpoint/2010/main" val="40781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EE82-6D5C-43DA-AC87-59F6F85F9F93}"/>
              </a:ext>
            </a:extLst>
          </p:cNvPr>
          <p:cNvSpPr>
            <a:spLocks noGrp="1"/>
          </p:cNvSpPr>
          <p:nvPr>
            <p:ph type="title"/>
          </p:nvPr>
        </p:nvSpPr>
        <p:spPr/>
        <p:txBody>
          <a:bodyPr/>
          <a:lstStyle/>
          <a:p>
            <a:r>
              <a:rPr lang="en-US" dirty="0"/>
              <a:t>How To Negotiate Your First Contract</a:t>
            </a:r>
          </a:p>
        </p:txBody>
      </p:sp>
      <p:sp>
        <p:nvSpPr>
          <p:cNvPr id="4" name="Slide Number Placeholder 3">
            <a:extLst>
              <a:ext uri="{FF2B5EF4-FFF2-40B4-BE49-F238E27FC236}">
                <a16:creationId xmlns:a16="http://schemas.microsoft.com/office/drawing/2014/main" id="{70B3D5BB-0E1A-442C-B194-091096CC9521}"/>
              </a:ext>
            </a:extLst>
          </p:cNvPr>
          <p:cNvSpPr>
            <a:spLocks noGrp="1"/>
          </p:cNvSpPr>
          <p:nvPr>
            <p:ph type="sldNum" sz="quarter" idx="12"/>
          </p:nvPr>
        </p:nvSpPr>
        <p:spPr/>
        <p:txBody>
          <a:bodyPr/>
          <a:lstStyle/>
          <a:p>
            <a:fld id="{0D558541-60C9-42A2-8392-FF12533A6B7A}" type="slidenum">
              <a:rPr lang="en-US" smtClean="0"/>
              <a:pPr/>
              <a:t>2</a:t>
            </a:fld>
            <a:endParaRPr lang="en-US"/>
          </a:p>
        </p:txBody>
      </p:sp>
      <p:sp>
        <p:nvSpPr>
          <p:cNvPr id="5" name="Text Placeholder 4">
            <a:extLst>
              <a:ext uri="{FF2B5EF4-FFF2-40B4-BE49-F238E27FC236}">
                <a16:creationId xmlns:a16="http://schemas.microsoft.com/office/drawing/2014/main" id="{A66BD1CE-ABCF-41BF-9B7D-804A5298802F}"/>
              </a:ext>
            </a:extLst>
          </p:cNvPr>
          <p:cNvSpPr>
            <a:spLocks noGrp="1"/>
          </p:cNvSpPr>
          <p:nvPr>
            <p:ph type="body" sz="quarter" idx="13"/>
          </p:nvPr>
        </p:nvSpPr>
        <p:spPr>
          <a:xfrm>
            <a:off x="990600" y="914400"/>
            <a:ext cx="7848600" cy="457200"/>
          </a:xfrm>
        </p:spPr>
        <p:txBody>
          <a:bodyPr/>
          <a:lstStyle/>
          <a:p>
            <a:r>
              <a:rPr lang="en-US" dirty="0"/>
              <a:t>Topics for today’s session</a:t>
            </a:r>
          </a:p>
        </p:txBody>
      </p:sp>
      <p:graphicFrame>
        <p:nvGraphicFramePr>
          <p:cNvPr id="8" name="Table 8">
            <a:extLst>
              <a:ext uri="{FF2B5EF4-FFF2-40B4-BE49-F238E27FC236}">
                <a16:creationId xmlns:a16="http://schemas.microsoft.com/office/drawing/2014/main" id="{8A022846-4083-41B7-849D-E35DC7708B46}"/>
              </a:ext>
            </a:extLst>
          </p:cNvPr>
          <p:cNvGraphicFramePr>
            <a:graphicFrameLocks noGrp="1"/>
          </p:cNvGraphicFramePr>
          <p:nvPr>
            <p:ph idx="1"/>
            <p:extLst>
              <p:ext uri="{D42A27DB-BD31-4B8C-83A1-F6EECF244321}">
                <p14:modId xmlns:p14="http://schemas.microsoft.com/office/powerpoint/2010/main" val="1805210209"/>
              </p:ext>
            </p:extLst>
          </p:nvPr>
        </p:nvGraphicFramePr>
        <p:xfrm>
          <a:off x="1295400" y="1622424"/>
          <a:ext cx="6248400" cy="3254376"/>
        </p:xfrm>
        <a:graphic>
          <a:graphicData uri="http://schemas.openxmlformats.org/drawingml/2006/table">
            <a:tbl>
              <a:tblPr firstRow="1" bandRow="1">
                <a:tableStyleId>{BC89EF96-8CEA-46FF-86C4-4CE0E7609802}</a:tableStyleId>
              </a:tblPr>
              <a:tblGrid>
                <a:gridCol w="6248400">
                  <a:extLst>
                    <a:ext uri="{9D8B030D-6E8A-4147-A177-3AD203B41FA5}">
                      <a16:colId xmlns:a16="http://schemas.microsoft.com/office/drawing/2014/main" val="353532411"/>
                    </a:ext>
                  </a:extLst>
                </a:gridCol>
              </a:tblGrid>
              <a:tr h="542396">
                <a:tc>
                  <a:txBody>
                    <a:bodyPr/>
                    <a:lstStyle/>
                    <a:p>
                      <a:r>
                        <a:rPr lang="en-US" sz="2000" b="0" dirty="0"/>
                        <a:t>Faculty recruitment process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976973"/>
                  </a:ext>
                </a:extLst>
              </a:tr>
              <a:tr h="542396">
                <a:tc>
                  <a:txBody>
                    <a:bodyPr/>
                    <a:lstStyle/>
                    <a:p>
                      <a:r>
                        <a:rPr lang="en-US" sz="2000" dirty="0"/>
                        <a:t>Elements of an offer letter and employment agreement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973387"/>
                  </a:ext>
                </a:extLst>
              </a:tr>
              <a:tr h="542396">
                <a:tc>
                  <a:txBody>
                    <a:bodyPr/>
                    <a:lstStyle/>
                    <a:p>
                      <a:r>
                        <a:rPr lang="en-US" sz="2000" dirty="0"/>
                        <a:t>Compensation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5625138"/>
                  </a:ext>
                </a:extLst>
              </a:tr>
              <a:tr h="542396">
                <a:tc>
                  <a:txBody>
                    <a:bodyPr/>
                    <a:lstStyle/>
                    <a:p>
                      <a:r>
                        <a:rPr lang="en-US" sz="2000" dirty="0"/>
                        <a:t>Work RVUs and other metrics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027931"/>
                  </a:ext>
                </a:extLst>
              </a:tr>
              <a:tr h="542396">
                <a:tc>
                  <a:txBody>
                    <a:bodyPr/>
                    <a:lstStyle/>
                    <a:p>
                      <a:r>
                        <a:rPr lang="en-US" sz="2000" dirty="0"/>
                        <a:t>Other considerations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015753"/>
                  </a:ext>
                </a:extLst>
              </a:tr>
              <a:tr h="542396">
                <a:tc>
                  <a:txBody>
                    <a:bodyPr/>
                    <a:lstStyle/>
                    <a:p>
                      <a:r>
                        <a:rPr lang="en-US" sz="2000" dirty="0"/>
                        <a:t>Q&amp;A</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14589925"/>
                  </a:ext>
                </a:extLst>
              </a:tr>
            </a:tbl>
          </a:graphicData>
        </a:graphic>
      </p:graphicFrame>
    </p:spTree>
    <p:extLst>
      <p:ext uri="{BB962C8B-B14F-4D97-AF65-F5344CB8AC3E}">
        <p14:creationId xmlns:p14="http://schemas.microsoft.com/office/powerpoint/2010/main" val="295930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1FC789-280E-4E15-AC4D-A10FD90B9BD1}"/>
              </a:ext>
            </a:extLst>
          </p:cNvPr>
          <p:cNvSpPr>
            <a:spLocks noGrp="1"/>
          </p:cNvSpPr>
          <p:nvPr>
            <p:ph type="sldNum" sz="quarter" idx="12"/>
          </p:nvPr>
        </p:nvSpPr>
        <p:spPr/>
        <p:txBody>
          <a:bodyPr/>
          <a:lstStyle/>
          <a:p>
            <a:fld id="{0D558541-60C9-42A2-8392-FF12533A6B7A}" type="slidenum">
              <a:rPr lang="en-US" smtClean="0">
                <a:solidFill>
                  <a:srgbClr val="B1ACCE"/>
                </a:solidFill>
              </a:rPr>
              <a:pPr/>
              <a:t>3</a:t>
            </a:fld>
            <a:endParaRPr lang="en-US" dirty="0">
              <a:solidFill>
                <a:srgbClr val="B1ACCE"/>
              </a:solidFill>
            </a:endParaRPr>
          </a:p>
        </p:txBody>
      </p:sp>
      <p:sp>
        <p:nvSpPr>
          <p:cNvPr id="3" name="Rectangle 2">
            <a:extLst>
              <a:ext uri="{FF2B5EF4-FFF2-40B4-BE49-F238E27FC236}">
                <a16:creationId xmlns:a16="http://schemas.microsoft.com/office/drawing/2014/main" id="{39ABC86A-7DBA-4F42-BD18-FE8887F0882A}"/>
              </a:ext>
            </a:extLst>
          </p:cNvPr>
          <p:cNvSpPr/>
          <p:nvPr/>
        </p:nvSpPr>
        <p:spPr>
          <a:xfrm>
            <a:off x="1676400" y="1676400"/>
            <a:ext cx="57912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How To Negotiate </a:t>
            </a:r>
          </a:p>
          <a:p>
            <a:pPr algn="ctr"/>
            <a:r>
              <a:rPr lang="en-US" sz="3600" dirty="0"/>
              <a:t>Your First Contract</a:t>
            </a:r>
            <a:endParaRPr lang="en-US" sz="2400" dirty="0"/>
          </a:p>
        </p:txBody>
      </p:sp>
      <p:sp>
        <p:nvSpPr>
          <p:cNvPr id="4" name="Rectangle 3">
            <a:extLst>
              <a:ext uri="{FF2B5EF4-FFF2-40B4-BE49-F238E27FC236}">
                <a16:creationId xmlns:a16="http://schemas.microsoft.com/office/drawing/2014/main" id="{441FB117-A9C5-460F-BEF0-DB5238E1A4BA}"/>
              </a:ext>
            </a:extLst>
          </p:cNvPr>
          <p:cNvSpPr/>
          <p:nvPr/>
        </p:nvSpPr>
        <p:spPr>
          <a:xfrm>
            <a:off x="1676400" y="3581400"/>
            <a:ext cx="5791200"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Understanding the elements and how they impact you</a:t>
            </a:r>
          </a:p>
          <a:p>
            <a:pPr algn="ctr"/>
            <a:r>
              <a:rPr lang="en-US" sz="3200" dirty="0"/>
              <a:t>(*some elements are negotiable)</a:t>
            </a:r>
          </a:p>
        </p:txBody>
      </p:sp>
      <p:sp>
        <p:nvSpPr>
          <p:cNvPr id="5" name="Arrow: Down 4">
            <a:extLst>
              <a:ext uri="{FF2B5EF4-FFF2-40B4-BE49-F238E27FC236}">
                <a16:creationId xmlns:a16="http://schemas.microsoft.com/office/drawing/2014/main" id="{921D578A-B1E0-427B-B36C-0C1AAE1B6F72}"/>
              </a:ext>
            </a:extLst>
          </p:cNvPr>
          <p:cNvSpPr/>
          <p:nvPr/>
        </p:nvSpPr>
        <p:spPr>
          <a:xfrm>
            <a:off x="4191000" y="2819399"/>
            <a:ext cx="685800" cy="6858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15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EE82-6D5C-43DA-AC87-59F6F85F9F93}"/>
              </a:ext>
            </a:extLst>
          </p:cNvPr>
          <p:cNvSpPr>
            <a:spLocks noGrp="1"/>
          </p:cNvSpPr>
          <p:nvPr>
            <p:ph type="title"/>
          </p:nvPr>
        </p:nvSpPr>
        <p:spPr/>
        <p:txBody>
          <a:bodyPr/>
          <a:lstStyle/>
          <a:p>
            <a:r>
              <a:rPr lang="en-US" dirty="0"/>
              <a:t>How To Negotiate Your First Contract</a:t>
            </a:r>
          </a:p>
        </p:txBody>
      </p:sp>
      <p:sp>
        <p:nvSpPr>
          <p:cNvPr id="4" name="Slide Number Placeholder 3">
            <a:extLst>
              <a:ext uri="{FF2B5EF4-FFF2-40B4-BE49-F238E27FC236}">
                <a16:creationId xmlns:a16="http://schemas.microsoft.com/office/drawing/2014/main" id="{70B3D5BB-0E1A-442C-B194-091096CC9521}"/>
              </a:ext>
            </a:extLst>
          </p:cNvPr>
          <p:cNvSpPr>
            <a:spLocks noGrp="1"/>
          </p:cNvSpPr>
          <p:nvPr>
            <p:ph type="sldNum" sz="quarter" idx="12"/>
          </p:nvPr>
        </p:nvSpPr>
        <p:spPr/>
        <p:txBody>
          <a:bodyPr/>
          <a:lstStyle/>
          <a:p>
            <a:fld id="{0D558541-60C9-42A2-8392-FF12533A6B7A}" type="slidenum">
              <a:rPr lang="en-US" smtClean="0"/>
              <a:pPr/>
              <a:t>4</a:t>
            </a:fld>
            <a:endParaRPr lang="en-US"/>
          </a:p>
        </p:txBody>
      </p:sp>
      <p:sp>
        <p:nvSpPr>
          <p:cNvPr id="5" name="Text Placeholder 4">
            <a:extLst>
              <a:ext uri="{FF2B5EF4-FFF2-40B4-BE49-F238E27FC236}">
                <a16:creationId xmlns:a16="http://schemas.microsoft.com/office/drawing/2014/main" id="{A66BD1CE-ABCF-41BF-9B7D-804A5298802F}"/>
              </a:ext>
            </a:extLst>
          </p:cNvPr>
          <p:cNvSpPr>
            <a:spLocks noGrp="1"/>
          </p:cNvSpPr>
          <p:nvPr>
            <p:ph type="body" sz="quarter" idx="13"/>
          </p:nvPr>
        </p:nvSpPr>
        <p:spPr>
          <a:xfrm>
            <a:off x="990600" y="914400"/>
            <a:ext cx="7848600" cy="457200"/>
          </a:xfrm>
        </p:spPr>
        <p:txBody>
          <a:bodyPr/>
          <a:lstStyle/>
          <a:p>
            <a:r>
              <a:rPr lang="en-US" dirty="0"/>
              <a:t>Faculty recruitment process: NM example</a:t>
            </a:r>
          </a:p>
        </p:txBody>
      </p:sp>
      <p:sp>
        <p:nvSpPr>
          <p:cNvPr id="9" name="Rectangle: Rounded Corners 8">
            <a:extLst>
              <a:ext uri="{FF2B5EF4-FFF2-40B4-BE49-F238E27FC236}">
                <a16:creationId xmlns:a16="http://schemas.microsoft.com/office/drawing/2014/main" id="{A32E5C7F-A985-4938-9508-06E28719B33E}"/>
              </a:ext>
            </a:extLst>
          </p:cNvPr>
          <p:cNvSpPr/>
          <p:nvPr/>
        </p:nvSpPr>
        <p:spPr>
          <a:xfrm>
            <a:off x="228600" y="1524000"/>
            <a:ext cx="1706880" cy="665584"/>
          </a:xfrm>
          <a:prstGeom prst="roundRect">
            <a:avLst/>
          </a:prstGeom>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Submission</a:t>
            </a:r>
            <a:endParaRPr lang="en-US" sz="1600" dirty="0"/>
          </a:p>
        </p:txBody>
      </p:sp>
      <p:sp>
        <p:nvSpPr>
          <p:cNvPr id="11" name="Rectangle 10">
            <a:extLst>
              <a:ext uri="{FF2B5EF4-FFF2-40B4-BE49-F238E27FC236}">
                <a16:creationId xmlns:a16="http://schemas.microsoft.com/office/drawing/2014/main" id="{66AA4992-E4B3-4A5B-A73B-0C992CD4BBE0}"/>
              </a:ext>
            </a:extLst>
          </p:cNvPr>
          <p:cNvSpPr/>
          <p:nvPr/>
        </p:nvSpPr>
        <p:spPr>
          <a:xfrm>
            <a:off x="304800" y="2341984"/>
            <a:ext cx="1600200" cy="5536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Replacement or growth </a:t>
            </a:r>
          </a:p>
        </p:txBody>
      </p:sp>
      <p:sp>
        <p:nvSpPr>
          <p:cNvPr id="12" name="Rectangle: Rounded Corners 11">
            <a:extLst>
              <a:ext uri="{FF2B5EF4-FFF2-40B4-BE49-F238E27FC236}">
                <a16:creationId xmlns:a16="http://schemas.microsoft.com/office/drawing/2014/main" id="{B03B1BBB-2AFC-4800-8705-E99034CF5EDE}"/>
              </a:ext>
            </a:extLst>
          </p:cNvPr>
          <p:cNvSpPr/>
          <p:nvPr/>
        </p:nvSpPr>
        <p:spPr>
          <a:xfrm>
            <a:off x="1992630" y="1524000"/>
            <a:ext cx="1706880" cy="665584"/>
          </a:xfrm>
          <a:prstGeom prst="roundRect">
            <a:avLst/>
          </a:prstGeom>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Approval</a:t>
            </a:r>
            <a:endParaRPr lang="en-US" sz="1600" dirty="0"/>
          </a:p>
        </p:txBody>
      </p:sp>
      <p:sp>
        <p:nvSpPr>
          <p:cNvPr id="13" name="Rectangle: Rounded Corners 12">
            <a:extLst>
              <a:ext uri="{FF2B5EF4-FFF2-40B4-BE49-F238E27FC236}">
                <a16:creationId xmlns:a16="http://schemas.microsoft.com/office/drawing/2014/main" id="{AC1717E0-7522-4873-80C7-A5BA426C7E76}"/>
              </a:ext>
            </a:extLst>
          </p:cNvPr>
          <p:cNvSpPr/>
          <p:nvPr/>
        </p:nvSpPr>
        <p:spPr>
          <a:xfrm>
            <a:off x="3756660" y="1524000"/>
            <a:ext cx="1706880" cy="665584"/>
          </a:xfrm>
          <a:prstGeom prst="roundRect">
            <a:avLst/>
          </a:prstGeom>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Search</a:t>
            </a:r>
            <a:endParaRPr lang="en-US" sz="1600" dirty="0"/>
          </a:p>
        </p:txBody>
      </p:sp>
      <p:sp>
        <p:nvSpPr>
          <p:cNvPr id="14" name="Rectangle: Rounded Corners 13">
            <a:extLst>
              <a:ext uri="{FF2B5EF4-FFF2-40B4-BE49-F238E27FC236}">
                <a16:creationId xmlns:a16="http://schemas.microsoft.com/office/drawing/2014/main" id="{F2DAC1C8-F8B4-4E16-85CF-4F8D85AEC279}"/>
              </a:ext>
            </a:extLst>
          </p:cNvPr>
          <p:cNvSpPr/>
          <p:nvPr/>
        </p:nvSpPr>
        <p:spPr>
          <a:xfrm>
            <a:off x="5520690" y="1524000"/>
            <a:ext cx="1706880" cy="665584"/>
          </a:xfrm>
          <a:prstGeom prst="roundRect">
            <a:avLst/>
          </a:prstGeom>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Offer</a:t>
            </a:r>
            <a:endParaRPr lang="en-US" sz="1600" dirty="0"/>
          </a:p>
        </p:txBody>
      </p:sp>
      <p:sp>
        <p:nvSpPr>
          <p:cNvPr id="15" name="Rectangle: Rounded Corners 14">
            <a:extLst>
              <a:ext uri="{FF2B5EF4-FFF2-40B4-BE49-F238E27FC236}">
                <a16:creationId xmlns:a16="http://schemas.microsoft.com/office/drawing/2014/main" id="{9429B817-0557-4F34-B2AA-52E9D99C5BF1}"/>
              </a:ext>
            </a:extLst>
          </p:cNvPr>
          <p:cNvSpPr/>
          <p:nvPr/>
        </p:nvSpPr>
        <p:spPr>
          <a:xfrm>
            <a:off x="7284720" y="1524000"/>
            <a:ext cx="1706880" cy="665584"/>
          </a:xfrm>
          <a:prstGeom prst="roundRect">
            <a:avLst/>
          </a:prstGeom>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Start</a:t>
            </a:r>
            <a:endParaRPr lang="en-US" sz="1600" dirty="0"/>
          </a:p>
        </p:txBody>
      </p:sp>
      <p:sp>
        <p:nvSpPr>
          <p:cNvPr id="16" name="Rectangle 15">
            <a:extLst>
              <a:ext uri="{FF2B5EF4-FFF2-40B4-BE49-F238E27FC236}">
                <a16:creationId xmlns:a16="http://schemas.microsoft.com/office/drawing/2014/main" id="{2445298D-AED4-4F6F-962C-8B96DC80B67C}"/>
              </a:ext>
            </a:extLst>
          </p:cNvPr>
          <p:cNvSpPr/>
          <p:nvPr/>
        </p:nvSpPr>
        <p:spPr>
          <a:xfrm>
            <a:off x="304800" y="3027784"/>
            <a:ext cx="1600200" cy="5536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NMG business plan</a:t>
            </a:r>
          </a:p>
        </p:txBody>
      </p:sp>
      <p:sp>
        <p:nvSpPr>
          <p:cNvPr id="17" name="Rectangle 16">
            <a:extLst>
              <a:ext uri="{FF2B5EF4-FFF2-40B4-BE49-F238E27FC236}">
                <a16:creationId xmlns:a16="http://schemas.microsoft.com/office/drawing/2014/main" id="{4BF09DCA-E052-4198-8D0D-929CBEE1F497}"/>
              </a:ext>
            </a:extLst>
          </p:cNvPr>
          <p:cNvSpPr/>
          <p:nvPr/>
        </p:nvSpPr>
        <p:spPr>
          <a:xfrm>
            <a:off x="304800" y="3713584"/>
            <a:ext cx="1600200" cy="5536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NU pre-search</a:t>
            </a:r>
          </a:p>
        </p:txBody>
      </p:sp>
      <p:sp>
        <p:nvSpPr>
          <p:cNvPr id="18" name="Rectangle 17">
            <a:extLst>
              <a:ext uri="{FF2B5EF4-FFF2-40B4-BE49-F238E27FC236}">
                <a16:creationId xmlns:a16="http://schemas.microsoft.com/office/drawing/2014/main" id="{220ABA1D-0EBC-4E7F-BCF2-2E085B824069}"/>
              </a:ext>
            </a:extLst>
          </p:cNvPr>
          <p:cNvSpPr/>
          <p:nvPr/>
        </p:nvSpPr>
        <p:spPr>
          <a:xfrm>
            <a:off x="3810000" y="2341984"/>
            <a:ext cx="1600200" cy="5536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Search committee</a:t>
            </a:r>
          </a:p>
        </p:txBody>
      </p:sp>
      <p:sp>
        <p:nvSpPr>
          <p:cNvPr id="19" name="Rectangle 18">
            <a:extLst>
              <a:ext uri="{FF2B5EF4-FFF2-40B4-BE49-F238E27FC236}">
                <a16:creationId xmlns:a16="http://schemas.microsoft.com/office/drawing/2014/main" id="{11CD5FFE-F379-4827-B2EE-90A48FA71B5B}"/>
              </a:ext>
            </a:extLst>
          </p:cNvPr>
          <p:cNvSpPr/>
          <p:nvPr/>
        </p:nvSpPr>
        <p:spPr>
          <a:xfrm>
            <a:off x="3810000" y="3027784"/>
            <a:ext cx="1600200" cy="5536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On-site interviews</a:t>
            </a:r>
          </a:p>
        </p:txBody>
      </p:sp>
      <p:sp>
        <p:nvSpPr>
          <p:cNvPr id="20" name="Rectangle 19">
            <a:extLst>
              <a:ext uri="{FF2B5EF4-FFF2-40B4-BE49-F238E27FC236}">
                <a16:creationId xmlns:a16="http://schemas.microsoft.com/office/drawing/2014/main" id="{0E5163AD-48A2-4315-AF74-5910FD7BD297}"/>
              </a:ext>
            </a:extLst>
          </p:cNvPr>
          <p:cNvSpPr/>
          <p:nvPr/>
        </p:nvSpPr>
        <p:spPr>
          <a:xfrm>
            <a:off x="3810000" y="3713584"/>
            <a:ext cx="1600200" cy="5536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Candidate identification</a:t>
            </a:r>
          </a:p>
        </p:txBody>
      </p:sp>
      <p:sp>
        <p:nvSpPr>
          <p:cNvPr id="22" name="Rectangle 21">
            <a:extLst>
              <a:ext uri="{FF2B5EF4-FFF2-40B4-BE49-F238E27FC236}">
                <a16:creationId xmlns:a16="http://schemas.microsoft.com/office/drawing/2014/main" id="{331A10E1-A0DB-43F8-9989-3221E4A6A81F}"/>
              </a:ext>
            </a:extLst>
          </p:cNvPr>
          <p:cNvSpPr/>
          <p:nvPr/>
        </p:nvSpPr>
        <p:spPr>
          <a:xfrm>
            <a:off x="5562600" y="2341984"/>
            <a:ext cx="1600200" cy="5536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Offer approval and acceptance</a:t>
            </a:r>
          </a:p>
        </p:txBody>
      </p:sp>
      <p:sp>
        <p:nvSpPr>
          <p:cNvPr id="23" name="Rectangle 22">
            <a:extLst>
              <a:ext uri="{FF2B5EF4-FFF2-40B4-BE49-F238E27FC236}">
                <a16:creationId xmlns:a16="http://schemas.microsoft.com/office/drawing/2014/main" id="{62B55704-A253-424A-9F0C-D907F0B87CE3}"/>
              </a:ext>
            </a:extLst>
          </p:cNvPr>
          <p:cNvSpPr/>
          <p:nvPr/>
        </p:nvSpPr>
        <p:spPr>
          <a:xfrm>
            <a:off x="5562600" y="3027784"/>
            <a:ext cx="1600200" cy="5536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Employment agreement</a:t>
            </a:r>
          </a:p>
        </p:txBody>
      </p:sp>
      <p:sp>
        <p:nvSpPr>
          <p:cNvPr id="24" name="Rectangle 23">
            <a:extLst>
              <a:ext uri="{FF2B5EF4-FFF2-40B4-BE49-F238E27FC236}">
                <a16:creationId xmlns:a16="http://schemas.microsoft.com/office/drawing/2014/main" id="{76C077A9-DEC4-468B-91AA-CA67709A3664}"/>
              </a:ext>
            </a:extLst>
          </p:cNvPr>
          <p:cNvSpPr/>
          <p:nvPr/>
        </p:nvSpPr>
        <p:spPr>
          <a:xfrm>
            <a:off x="5562600" y="3713584"/>
            <a:ext cx="1600200" cy="5536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License and credentialing</a:t>
            </a:r>
          </a:p>
        </p:txBody>
      </p:sp>
      <p:sp>
        <p:nvSpPr>
          <p:cNvPr id="25" name="Arrow: Right 24">
            <a:extLst>
              <a:ext uri="{FF2B5EF4-FFF2-40B4-BE49-F238E27FC236}">
                <a16:creationId xmlns:a16="http://schemas.microsoft.com/office/drawing/2014/main" id="{A71EFA29-04B5-4AB6-A880-ACC28198FFA3}"/>
              </a:ext>
            </a:extLst>
          </p:cNvPr>
          <p:cNvSpPr/>
          <p:nvPr/>
        </p:nvSpPr>
        <p:spPr>
          <a:xfrm>
            <a:off x="1828800" y="1704392"/>
            <a:ext cx="381000" cy="304800"/>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Arrow: Right 25">
            <a:extLst>
              <a:ext uri="{FF2B5EF4-FFF2-40B4-BE49-F238E27FC236}">
                <a16:creationId xmlns:a16="http://schemas.microsoft.com/office/drawing/2014/main" id="{F829CF6A-D1FB-468D-B870-F9D5EA27C709}"/>
              </a:ext>
            </a:extLst>
          </p:cNvPr>
          <p:cNvSpPr/>
          <p:nvPr/>
        </p:nvSpPr>
        <p:spPr>
          <a:xfrm>
            <a:off x="7086600" y="1704392"/>
            <a:ext cx="381000" cy="304800"/>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Arrow: Right 26">
            <a:extLst>
              <a:ext uri="{FF2B5EF4-FFF2-40B4-BE49-F238E27FC236}">
                <a16:creationId xmlns:a16="http://schemas.microsoft.com/office/drawing/2014/main" id="{61FB6FD9-5351-4537-9E25-F10DB65173D0}"/>
              </a:ext>
            </a:extLst>
          </p:cNvPr>
          <p:cNvSpPr/>
          <p:nvPr/>
        </p:nvSpPr>
        <p:spPr>
          <a:xfrm>
            <a:off x="5334000" y="1704392"/>
            <a:ext cx="381000" cy="304800"/>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Arrow: Right 27">
            <a:extLst>
              <a:ext uri="{FF2B5EF4-FFF2-40B4-BE49-F238E27FC236}">
                <a16:creationId xmlns:a16="http://schemas.microsoft.com/office/drawing/2014/main" id="{8C2311B1-8AEE-4BA9-A42E-3285F1422655}"/>
              </a:ext>
            </a:extLst>
          </p:cNvPr>
          <p:cNvSpPr/>
          <p:nvPr/>
        </p:nvSpPr>
        <p:spPr>
          <a:xfrm>
            <a:off x="3581400" y="1704392"/>
            <a:ext cx="381000" cy="304800"/>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ight Bracket 5">
            <a:extLst>
              <a:ext uri="{FF2B5EF4-FFF2-40B4-BE49-F238E27FC236}">
                <a16:creationId xmlns:a16="http://schemas.microsoft.com/office/drawing/2014/main" id="{C17D4677-BD54-4E67-8D40-3DCE4296AD6B}"/>
              </a:ext>
            </a:extLst>
          </p:cNvPr>
          <p:cNvSpPr/>
          <p:nvPr/>
        </p:nvSpPr>
        <p:spPr>
          <a:xfrm>
            <a:off x="8488681" y="4658308"/>
            <a:ext cx="45719" cy="457200"/>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29" name="Right Bracket 28">
            <a:extLst>
              <a:ext uri="{FF2B5EF4-FFF2-40B4-BE49-F238E27FC236}">
                <a16:creationId xmlns:a16="http://schemas.microsoft.com/office/drawing/2014/main" id="{B700A934-C998-4E71-8EB0-A41C4A148677}"/>
              </a:ext>
            </a:extLst>
          </p:cNvPr>
          <p:cNvSpPr/>
          <p:nvPr/>
        </p:nvSpPr>
        <p:spPr>
          <a:xfrm flipH="1">
            <a:off x="6400800" y="4658308"/>
            <a:ext cx="45719" cy="457200"/>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7" name="TextBox 6">
            <a:extLst>
              <a:ext uri="{FF2B5EF4-FFF2-40B4-BE49-F238E27FC236}">
                <a16:creationId xmlns:a16="http://schemas.microsoft.com/office/drawing/2014/main" id="{02CF368B-D4C8-47D7-9D53-B9B81C073C25}"/>
              </a:ext>
            </a:extLst>
          </p:cNvPr>
          <p:cNvSpPr txBox="1"/>
          <p:nvPr/>
        </p:nvSpPr>
        <p:spPr>
          <a:xfrm>
            <a:off x="6324600" y="4648200"/>
            <a:ext cx="2286000" cy="304800"/>
          </a:xfrm>
          <a:prstGeom prst="rect">
            <a:avLst/>
          </a:prstGeom>
          <a:noFill/>
        </p:spPr>
        <p:txBody>
          <a:bodyPr wrap="square" lIns="0" tIns="0" rIns="0" bIns="0" rtlCol="0">
            <a:noAutofit/>
          </a:bodyPr>
          <a:lstStyle/>
          <a:p>
            <a:pPr algn="ctr">
              <a:lnSpc>
                <a:spcPct val="90000"/>
              </a:lnSpc>
              <a:spcBef>
                <a:spcPts val="600"/>
              </a:spcBef>
            </a:pPr>
            <a:r>
              <a:rPr lang="en-US" sz="1600" i="1" spc="-50" dirty="0">
                <a:solidFill>
                  <a:srgbClr val="FF0000"/>
                </a:solidFill>
              </a:rPr>
              <a:t>4+ months between offer acceptance and start </a:t>
            </a:r>
          </a:p>
        </p:txBody>
      </p:sp>
      <p:sp>
        <p:nvSpPr>
          <p:cNvPr id="30" name="Right Bracket 29">
            <a:extLst>
              <a:ext uri="{FF2B5EF4-FFF2-40B4-BE49-F238E27FC236}">
                <a16:creationId xmlns:a16="http://schemas.microsoft.com/office/drawing/2014/main" id="{03A9B963-4B33-4ADD-93B6-C151A3EAB885}"/>
              </a:ext>
            </a:extLst>
          </p:cNvPr>
          <p:cNvSpPr/>
          <p:nvPr/>
        </p:nvSpPr>
        <p:spPr>
          <a:xfrm>
            <a:off x="5322650" y="4658308"/>
            <a:ext cx="45719" cy="457200"/>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31" name="Right Bracket 30">
            <a:extLst>
              <a:ext uri="{FF2B5EF4-FFF2-40B4-BE49-F238E27FC236}">
                <a16:creationId xmlns:a16="http://schemas.microsoft.com/office/drawing/2014/main" id="{120639C6-EB73-4E47-AD39-7DB5F77A20EC}"/>
              </a:ext>
            </a:extLst>
          </p:cNvPr>
          <p:cNvSpPr/>
          <p:nvPr/>
        </p:nvSpPr>
        <p:spPr>
          <a:xfrm flipH="1">
            <a:off x="3798491" y="4658308"/>
            <a:ext cx="45719" cy="457200"/>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32" name="TextBox 31">
            <a:extLst>
              <a:ext uri="{FF2B5EF4-FFF2-40B4-BE49-F238E27FC236}">
                <a16:creationId xmlns:a16="http://schemas.microsoft.com/office/drawing/2014/main" id="{D8179743-ABDD-4FF7-9CB0-21E76F3F8F27}"/>
              </a:ext>
            </a:extLst>
          </p:cNvPr>
          <p:cNvSpPr txBox="1"/>
          <p:nvPr/>
        </p:nvSpPr>
        <p:spPr>
          <a:xfrm>
            <a:off x="3886200" y="4648200"/>
            <a:ext cx="1417161" cy="304800"/>
          </a:xfrm>
          <a:prstGeom prst="rect">
            <a:avLst/>
          </a:prstGeom>
          <a:noFill/>
        </p:spPr>
        <p:txBody>
          <a:bodyPr wrap="square" lIns="0" tIns="0" rIns="0" bIns="0" rtlCol="0">
            <a:noAutofit/>
          </a:bodyPr>
          <a:lstStyle/>
          <a:p>
            <a:pPr algn="ctr">
              <a:lnSpc>
                <a:spcPct val="90000"/>
              </a:lnSpc>
              <a:spcBef>
                <a:spcPts val="600"/>
              </a:spcBef>
            </a:pPr>
            <a:r>
              <a:rPr lang="en-US" sz="1600" i="1" spc="-50" dirty="0">
                <a:solidFill>
                  <a:srgbClr val="FF0000"/>
                </a:solidFill>
              </a:rPr>
              <a:t>3+ months                  for search</a:t>
            </a:r>
          </a:p>
        </p:txBody>
      </p:sp>
      <p:sp>
        <p:nvSpPr>
          <p:cNvPr id="33" name="Right Bracket 32">
            <a:extLst>
              <a:ext uri="{FF2B5EF4-FFF2-40B4-BE49-F238E27FC236}">
                <a16:creationId xmlns:a16="http://schemas.microsoft.com/office/drawing/2014/main" id="{90A0BAAC-DC03-42C1-ACE7-DB55142667DC}"/>
              </a:ext>
            </a:extLst>
          </p:cNvPr>
          <p:cNvSpPr/>
          <p:nvPr/>
        </p:nvSpPr>
        <p:spPr>
          <a:xfrm>
            <a:off x="3124200" y="4658308"/>
            <a:ext cx="45719" cy="457200"/>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34" name="Right Bracket 33">
            <a:extLst>
              <a:ext uri="{FF2B5EF4-FFF2-40B4-BE49-F238E27FC236}">
                <a16:creationId xmlns:a16="http://schemas.microsoft.com/office/drawing/2014/main" id="{8A5D620C-35C6-4F01-ACAA-9AB20A234811}"/>
              </a:ext>
            </a:extLst>
          </p:cNvPr>
          <p:cNvSpPr/>
          <p:nvPr/>
        </p:nvSpPr>
        <p:spPr>
          <a:xfrm flipH="1">
            <a:off x="533400" y="4658308"/>
            <a:ext cx="45719" cy="457200"/>
          </a:xfrm>
          <a:prstGeom prst="righ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35" name="TextBox 34">
            <a:extLst>
              <a:ext uri="{FF2B5EF4-FFF2-40B4-BE49-F238E27FC236}">
                <a16:creationId xmlns:a16="http://schemas.microsoft.com/office/drawing/2014/main" id="{6A75FD4E-4E9D-45FD-BDAD-4615DE3C4073}"/>
              </a:ext>
            </a:extLst>
          </p:cNvPr>
          <p:cNvSpPr txBox="1"/>
          <p:nvPr/>
        </p:nvSpPr>
        <p:spPr>
          <a:xfrm>
            <a:off x="598408" y="4648200"/>
            <a:ext cx="2483723" cy="304800"/>
          </a:xfrm>
          <a:prstGeom prst="rect">
            <a:avLst/>
          </a:prstGeom>
          <a:noFill/>
        </p:spPr>
        <p:txBody>
          <a:bodyPr wrap="square" lIns="0" tIns="0" rIns="0" bIns="0" rtlCol="0">
            <a:noAutofit/>
          </a:bodyPr>
          <a:lstStyle/>
          <a:p>
            <a:pPr algn="ctr">
              <a:lnSpc>
                <a:spcPct val="90000"/>
              </a:lnSpc>
              <a:spcBef>
                <a:spcPts val="600"/>
              </a:spcBef>
            </a:pPr>
            <a:r>
              <a:rPr lang="en-US" sz="1600" i="1" spc="-50" dirty="0">
                <a:solidFill>
                  <a:srgbClr val="FF0000"/>
                </a:solidFill>
              </a:rPr>
              <a:t>2 months between business plan development and approval</a:t>
            </a:r>
          </a:p>
        </p:txBody>
      </p:sp>
    </p:spTree>
    <p:extLst>
      <p:ext uri="{BB962C8B-B14F-4D97-AF65-F5344CB8AC3E}">
        <p14:creationId xmlns:p14="http://schemas.microsoft.com/office/powerpoint/2010/main" val="218814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animBg="1"/>
      <p:bldP spid="7" grpId="0"/>
      <p:bldP spid="30" grpId="0" animBg="1"/>
      <p:bldP spid="31" grpId="0" animBg="1"/>
      <p:bldP spid="32" grpId="0"/>
      <p:bldP spid="33" grpId="0" animBg="1"/>
      <p:bldP spid="34" grpId="0"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EE82-6D5C-43DA-AC87-59F6F85F9F93}"/>
              </a:ext>
            </a:extLst>
          </p:cNvPr>
          <p:cNvSpPr>
            <a:spLocks noGrp="1"/>
          </p:cNvSpPr>
          <p:nvPr>
            <p:ph type="title"/>
          </p:nvPr>
        </p:nvSpPr>
        <p:spPr/>
        <p:txBody>
          <a:bodyPr/>
          <a:lstStyle/>
          <a:p>
            <a:r>
              <a:rPr lang="en-US" dirty="0"/>
              <a:t>How To Negotiate Your First Contract</a:t>
            </a:r>
          </a:p>
        </p:txBody>
      </p:sp>
      <p:sp>
        <p:nvSpPr>
          <p:cNvPr id="4" name="Slide Number Placeholder 3">
            <a:extLst>
              <a:ext uri="{FF2B5EF4-FFF2-40B4-BE49-F238E27FC236}">
                <a16:creationId xmlns:a16="http://schemas.microsoft.com/office/drawing/2014/main" id="{70B3D5BB-0E1A-442C-B194-091096CC9521}"/>
              </a:ext>
            </a:extLst>
          </p:cNvPr>
          <p:cNvSpPr>
            <a:spLocks noGrp="1"/>
          </p:cNvSpPr>
          <p:nvPr>
            <p:ph type="sldNum" sz="quarter" idx="12"/>
          </p:nvPr>
        </p:nvSpPr>
        <p:spPr/>
        <p:txBody>
          <a:bodyPr/>
          <a:lstStyle/>
          <a:p>
            <a:fld id="{0D558541-60C9-42A2-8392-FF12533A6B7A}" type="slidenum">
              <a:rPr lang="en-US" smtClean="0"/>
              <a:pPr/>
              <a:t>5</a:t>
            </a:fld>
            <a:endParaRPr lang="en-US"/>
          </a:p>
        </p:txBody>
      </p:sp>
      <p:sp>
        <p:nvSpPr>
          <p:cNvPr id="5" name="Text Placeholder 4">
            <a:extLst>
              <a:ext uri="{FF2B5EF4-FFF2-40B4-BE49-F238E27FC236}">
                <a16:creationId xmlns:a16="http://schemas.microsoft.com/office/drawing/2014/main" id="{A66BD1CE-ABCF-41BF-9B7D-804A5298802F}"/>
              </a:ext>
            </a:extLst>
          </p:cNvPr>
          <p:cNvSpPr>
            <a:spLocks noGrp="1"/>
          </p:cNvSpPr>
          <p:nvPr>
            <p:ph type="body" sz="quarter" idx="13"/>
          </p:nvPr>
        </p:nvSpPr>
        <p:spPr>
          <a:xfrm>
            <a:off x="990600" y="914400"/>
            <a:ext cx="7848600" cy="457200"/>
          </a:xfrm>
        </p:spPr>
        <p:txBody>
          <a:bodyPr/>
          <a:lstStyle/>
          <a:p>
            <a:r>
              <a:rPr lang="en-US" dirty="0"/>
              <a:t>Elements of an offer letter</a:t>
            </a:r>
          </a:p>
        </p:txBody>
      </p:sp>
      <p:sp>
        <p:nvSpPr>
          <p:cNvPr id="9" name="Rectangle: Rounded Corners 8">
            <a:extLst>
              <a:ext uri="{FF2B5EF4-FFF2-40B4-BE49-F238E27FC236}">
                <a16:creationId xmlns:a16="http://schemas.microsoft.com/office/drawing/2014/main" id="{A32E5C7F-A985-4938-9508-06E28719B33E}"/>
              </a:ext>
            </a:extLst>
          </p:cNvPr>
          <p:cNvSpPr/>
          <p:nvPr/>
        </p:nvSpPr>
        <p:spPr>
          <a:xfrm>
            <a:off x="304799" y="1391816"/>
            <a:ext cx="1982755" cy="589384"/>
          </a:xfrm>
          <a:prstGeom prst="roundRect">
            <a:avLst/>
          </a:prstGeom>
          <a:ln w="38100"/>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600" b="1" dirty="0"/>
              <a:t>Faculty Appointment</a:t>
            </a:r>
            <a:endParaRPr lang="en-US" sz="1600" dirty="0"/>
          </a:p>
        </p:txBody>
      </p:sp>
      <p:sp>
        <p:nvSpPr>
          <p:cNvPr id="46" name="Rectangle: Rounded Corners 45">
            <a:extLst>
              <a:ext uri="{FF2B5EF4-FFF2-40B4-BE49-F238E27FC236}">
                <a16:creationId xmlns:a16="http://schemas.microsoft.com/office/drawing/2014/main" id="{D66AD47A-E5F6-4632-8284-539BB6CFB62F}"/>
              </a:ext>
            </a:extLst>
          </p:cNvPr>
          <p:cNvSpPr/>
          <p:nvPr/>
        </p:nvSpPr>
        <p:spPr>
          <a:xfrm>
            <a:off x="2514082" y="1391816"/>
            <a:ext cx="1982755" cy="589384"/>
          </a:xfrm>
          <a:prstGeom prst="roundRect">
            <a:avLst/>
          </a:prstGeom>
          <a:ln w="38100"/>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600" b="1" dirty="0"/>
              <a:t>Responsibilities</a:t>
            </a:r>
            <a:endParaRPr lang="en-US" sz="1600" dirty="0"/>
          </a:p>
        </p:txBody>
      </p:sp>
      <p:sp>
        <p:nvSpPr>
          <p:cNvPr id="67" name="Rectangle: Rounded Corners 66">
            <a:extLst>
              <a:ext uri="{FF2B5EF4-FFF2-40B4-BE49-F238E27FC236}">
                <a16:creationId xmlns:a16="http://schemas.microsoft.com/office/drawing/2014/main" id="{7E48B22F-A1A7-40A7-AFD3-6447E36C3E7A}"/>
              </a:ext>
            </a:extLst>
          </p:cNvPr>
          <p:cNvSpPr/>
          <p:nvPr/>
        </p:nvSpPr>
        <p:spPr>
          <a:xfrm>
            <a:off x="6932645" y="1391816"/>
            <a:ext cx="1982755" cy="589384"/>
          </a:xfrm>
          <a:prstGeom prst="roundRect">
            <a:avLst/>
          </a:prstGeom>
          <a:ln w="38100"/>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600" b="1" dirty="0"/>
              <a:t>Benefits</a:t>
            </a:r>
            <a:endParaRPr lang="en-US" sz="1600" dirty="0"/>
          </a:p>
        </p:txBody>
      </p:sp>
      <p:sp>
        <p:nvSpPr>
          <p:cNvPr id="74" name="Rectangle: Rounded Corners 73">
            <a:extLst>
              <a:ext uri="{FF2B5EF4-FFF2-40B4-BE49-F238E27FC236}">
                <a16:creationId xmlns:a16="http://schemas.microsoft.com/office/drawing/2014/main" id="{29D80F37-3823-4D31-B086-80D51EAFFD0C}"/>
              </a:ext>
            </a:extLst>
          </p:cNvPr>
          <p:cNvSpPr/>
          <p:nvPr/>
        </p:nvSpPr>
        <p:spPr>
          <a:xfrm>
            <a:off x="4723364" y="1391816"/>
            <a:ext cx="1982755" cy="589384"/>
          </a:xfrm>
          <a:prstGeom prst="roundRect">
            <a:avLst/>
          </a:prstGeom>
          <a:ln w="38100"/>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600" b="1" dirty="0"/>
              <a:t>Compensation</a:t>
            </a:r>
            <a:endParaRPr lang="en-US" sz="1600" dirty="0"/>
          </a:p>
        </p:txBody>
      </p:sp>
      <p:sp>
        <p:nvSpPr>
          <p:cNvPr id="31" name="Rectangle 30">
            <a:extLst>
              <a:ext uri="{FF2B5EF4-FFF2-40B4-BE49-F238E27FC236}">
                <a16:creationId xmlns:a16="http://schemas.microsoft.com/office/drawing/2014/main" id="{90B89EDB-3B8E-4C55-8594-7EA766ECE30B}"/>
              </a:ext>
            </a:extLst>
          </p:cNvPr>
          <p:cNvSpPr/>
          <p:nvPr/>
        </p:nvSpPr>
        <p:spPr>
          <a:xfrm>
            <a:off x="380999" y="2135822"/>
            <a:ext cx="1830355" cy="429208"/>
          </a:xfrm>
          <a:prstGeom prst="rect">
            <a:avLst/>
          </a:prstGeom>
          <a:solidFill>
            <a:schemeClr val="accent3">
              <a:lumMod val="20000"/>
              <a:lumOff val="80000"/>
            </a:schemeClr>
          </a:solidFill>
          <a:ln w="9525">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Rank</a:t>
            </a:r>
          </a:p>
        </p:txBody>
      </p:sp>
      <p:sp>
        <p:nvSpPr>
          <p:cNvPr id="32" name="Rectangle 31">
            <a:extLst>
              <a:ext uri="{FF2B5EF4-FFF2-40B4-BE49-F238E27FC236}">
                <a16:creationId xmlns:a16="http://schemas.microsoft.com/office/drawing/2014/main" id="{D21BDE2A-F7D3-42A5-BDAC-5A2EE8BD19A2}"/>
              </a:ext>
            </a:extLst>
          </p:cNvPr>
          <p:cNvSpPr/>
          <p:nvPr/>
        </p:nvSpPr>
        <p:spPr>
          <a:xfrm>
            <a:off x="380999" y="2719652"/>
            <a:ext cx="1830355" cy="429208"/>
          </a:xfrm>
          <a:prstGeom prst="rect">
            <a:avLst/>
          </a:prstGeom>
          <a:solidFill>
            <a:schemeClr val="accent3">
              <a:lumMod val="20000"/>
              <a:lumOff val="80000"/>
            </a:schemeClr>
          </a:solidFill>
          <a:ln w="9525">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Track</a:t>
            </a:r>
          </a:p>
        </p:txBody>
      </p:sp>
      <p:sp>
        <p:nvSpPr>
          <p:cNvPr id="33" name="Rectangle 32">
            <a:extLst>
              <a:ext uri="{FF2B5EF4-FFF2-40B4-BE49-F238E27FC236}">
                <a16:creationId xmlns:a16="http://schemas.microsoft.com/office/drawing/2014/main" id="{E227F929-B46D-4805-A231-ED90F908F8F9}"/>
              </a:ext>
            </a:extLst>
          </p:cNvPr>
          <p:cNvSpPr/>
          <p:nvPr/>
        </p:nvSpPr>
        <p:spPr>
          <a:xfrm>
            <a:off x="380999" y="3303482"/>
            <a:ext cx="1830355" cy="429208"/>
          </a:xfrm>
          <a:prstGeom prst="rect">
            <a:avLst/>
          </a:prstGeom>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Duration</a:t>
            </a:r>
          </a:p>
        </p:txBody>
      </p:sp>
      <p:sp>
        <p:nvSpPr>
          <p:cNvPr id="39" name="Rectangle 38">
            <a:extLst>
              <a:ext uri="{FF2B5EF4-FFF2-40B4-BE49-F238E27FC236}">
                <a16:creationId xmlns:a16="http://schemas.microsoft.com/office/drawing/2014/main" id="{56945580-5276-475E-92D5-B8F2B66FBA0B}"/>
              </a:ext>
            </a:extLst>
          </p:cNvPr>
          <p:cNvSpPr/>
          <p:nvPr/>
        </p:nvSpPr>
        <p:spPr>
          <a:xfrm>
            <a:off x="2590282" y="2135822"/>
            <a:ext cx="1830355" cy="429208"/>
          </a:xfrm>
          <a:prstGeom prst="rect">
            <a:avLst/>
          </a:prstGeom>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Clinical: </a:t>
            </a:r>
          </a:p>
          <a:p>
            <a:pPr algn="ctr"/>
            <a:r>
              <a:rPr lang="en-US" sz="1400" dirty="0">
                <a:solidFill>
                  <a:schemeClr val="tx1">
                    <a:lumMod val="75000"/>
                  </a:schemeClr>
                </a:solidFill>
              </a:rPr>
              <a:t>inpatient service</a:t>
            </a:r>
          </a:p>
        </p:txBody>
      </p:sp>
      <p:sp>
        <p:nvSpPr>
          <p:cNvPr id="40" name="Rectangle 39">
            <a:extLst>
              <a:ext uri="{FF2B5EF4-FFF2-40B4-BE49-F238E27FC236}">
                <a16:creationId xmlns:a16="http://schemas.microsoft.com/office/drawing/2014/main" id="{B7A55033-376C-4A67-BB45-0B917C77AAA4}"/>
              </a:ext>
            </a:extLst>
          </p:cNvPr>
          <p:cNvSpPr/>
          <p:nvPr/>
        </p:nvSpPr>
        <p:spPr>
          <a:xfrm>
            <a:off x="2590282" y="2719652"/>
            <a:ext cx="1830355" cy="429208"/>
          </a:xfrm>
          <a:prstGeom prst="rect">
            <a:avLst/>
          </a:prstGeom>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Clinical: </a:t>
            </a:r>
          </a:p>
          <a:p>
            <a:pPr algn="ctr"/>
            <a:r>
              <a:rPr lang="en-US" sz="1400" dirty="0">
                <a:solidFill>
                  <a:schemeClr val="tx1">
                    <a:lumMod val="75000"/>
                  </a:schemeClr>
                </a:solidFill>
              </a:rPr>
              <a:t>outpatient clinic</a:t>
            </a:r>
          </a:p>
        </p:txBody>
      </p:sp>
      <p:sp>
        <p:nvSpPr>
          <p:cNvPr id="41" name="Rectangle 40">
            <a:extLst>
              <a:ext uri="{FF2B5EF4-FFF2-40B4-BE49-F238E27FC236}">
                <a16:creationId xmlns:a16="http://schemas.microsoft.com/office/drawing/2014/main" id="{9278929F-F898-44F6-9BBB-0D968AA9E83C}"/>
              </a:ext>
            </a:extLst>
          </p:cNvPr>
          <p:cNvSpPr/>
          <p:nvPr/>
        </p:nvSpPr>
        <p:spPr>
          <a:xfrm>
            <a:off x="2590282" y="3303482"/>
            <a:ext cx="1830355" cy="429208"/>
          </a:xfrm>
          <a:prstGeom prst="rect">
            <a:avLst/>
          </a:prstGeom>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Clinical: OR</a:t>
            </a:r>
          </a:p>
        </p:txBody>
      </p:sp>
      <p:sp>
        <p:nvSpPr>
          <p:cNvPr id="52" name="Rectangle 51">
            <a:extLst>
              <a:ext uri="{FF2B5EF4-FFF2-40B4-BE49-F238E27FC236}">
                <a16:creationId xmlns:a16="http://schemas.microsoft.com/office/drawing/2014/main" id="{6572D99F-3BAD-43ED-818A-48A4727ED3CB}"/>
              </a:ext>
            </a:extLst>
          </p:cNvPr>
          <p:cNvSpPr/>
          <p:nvPr/>
        </p:nvSpPr>
        <p:spPr>
          <a:xfrm>
            <a:off x="2590282" y="3887312"/>
            <a:ext cx="1830355" cy="429208"/>
          </a:xfrm>
          <a:prstGeom prst="rect">
            <a:avLst/>
          </a:prstGeom>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Clinical: call coverage</a:t>
            </a:r>
          </a:p>
        </p:txBody>
      </p:sp>
      <p:sp>
        <p:nvSpPr>
          <p:cNvPr id="53" name="Rectangle 52">
            <a:extLst>
              <a:ext uri="{FF2B5EF4-FFF2-40B4-BE49-F238E27FC236}">
                <a16:creationId xmlns:a16="http://schemas.microsoft.com/office/drawing/2014/main" id="{31946FEE-16FF-42DA-9795-8A774F9304A9}"/>
              </a:ext>
            </a:extLst>
          </p:cNvPr>
          <p:cNvSpPr/>
          <p:nvPr/>
        </p:nvSpPr>
        <p:spPr>
          <a:xfrm>
            <a:off x="2590282" y="4471142"/>
            <a:ext cx="1830355" cy="429208"/>
          </a:xfrm>
          <a:prstGeom prst="rect">
            <a:avLst/>
          </a:prstGeom>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Education &amp; teaching</a:t>
            </a:r>
          </a:p>
        </p:txBody>
      </p:sp>
      <p:sp>
        <p:nvSpPr>
          <p:cNvPr id="54" name="Rectangle 53">
            <a:extLst>
              <a:ext uri="{FF2B5EF4-FFF2-40B4-BE49-F238E27FC236}">
                <a16:creationId xmlns:a16="http://schemas.microsoft.com/office/drawing/2014/main" id="{225FA3BD-AE5E-47D9-AD39-8CB430989082}"/>
              </a:ext>
            </a:extLst>
          </p:cNvPr>
          <p:cNvSpPr/>
          <p:nvPr/>
        </p:nvSpPr>
        <p:spPr>
          <a:xfrm>
            <a:off x="2590282" y="5054972"/>
            <a:ext cx="1830355" cy="429208"/>
          </a:xfrm>
          <a:prstGeom prst="rect">
            <a:avLst/>
          </a:prstGeom>
          <a:solidFill>
            <a:schemeClr val="accent3">
              <a:lumMod val="20000"/>
              <a:lumOff val="80000"/>
            </a:schemeClr>
          </a:solidFill>
          <a:ln w="9525">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Research program &amp; funding </a:t>
            </a:r>
          </a:p>
        </p:txBody>
      </p:sp>
      <p:sp>
        <p:nvSpPr>
          <p:cNvPr id="55" name="Rectangle 54">
            <a:extLst>
              <a:ext uri="{FF2B5EF4-FFF2-40B4-BE49-F238E27FC236}">
                <a16:creationId xmlns:a16="http://schemas.microsoft.com/office/drawing/2014/main" id="{F3D4529D-84CC-417C-BA77-221C17A60484}"/>
              </a:ext>
            </a:extLst>
          </p:cNvPr>
          <p:cNvSpPr/>
          <p:nvPr/>
        </p:nvSpPr>
        <p:spPr>
          <a:xfrm>
            <a:off x="2590282" y="5638800"/>
            <a:ext cx="1830355" cy="429208"/>
          </a:xfrm>
          <a:prstGeom prst="rect">
            <a:avLst/>
          </a:prstGeom>
          <a:solidFill>
            <a:schemeClr val="accent3">
              <a:lumMod val="20000"/>
              <a:lumOff val="80000"/>
            </a:schemeClr>
          </a:solidFill>
          <a:ln w="9525">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Duties at system </a:t>
            </a:r>
          </a:p>
          <a:p>
            <a:pPr algn="ctr"/>
            <a:r>
              <a:rPr lang="en-US" sz="1400" dirty="0">
                <a:solidFill>
                  <a:schemeClr val="tx1">
                    <a:lumMod val="75000"/>
                  </a:schemeClr>
                </a:solidFill>
              </a:rPr>
              <a:t>hospitals/affiliate sites</a:t>
            </a:r>
          </a:p>
        </p:txBody>
      </p:sp>
      <p:sp>
        <p:nvSpPr>
          <p:cNvPr id="56" name="Rectangle 55">
            <a:extLst>
              <a:ext uri="{FF2B5EF4-FFF2-40B4-BE49-F238E27FC236}">
                <a16:creationId xmlns:a16="http://schemas.microsoft.com/office/drawing/2014/main" id="{993E6048-624C-42D2-A6E2-6378599186D7}"/>
              </a:ext>
            </a:extLst>
          </p:cNvPr>
          <p:cNvSpPr/>
          <p:nvPr/>
        </p:nvSpPr>
        <p:spPr>
          <a:xfrm>
            <a:off x="4799564" y="2133600"/>
            <a:ext cx="1830355" cy="429208"/>
          </a:xfrm>
          <a:prstGeom prst="rect">
            <a:avLst/>
          </a:prstGeom>
          <a:solidFill>
            <a:schemeClr val="accent3">
              <a:lumMod val="20000"/>
              <a:lumOff val="80000"/>
            </a:schemeClr>
          </a:solidFill>
          <a:ln w="9525">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Base (annual) salary</a:t>
            </a:r>
          </a:p>
        </p:txBody>
      </p:sp>
      <p:sp>
        <p:nvSpPr>
          <p:cNvPr id="57" name="Rectangle 56">
            <a:extLst>
              <a:ext uri="{FF2B5EF4-FFF2-40B4-BE49-F238E27FC236}">
                <a16:creationId xmlns:a16="http://schemas.microsoft.com/office/drawing/2014/main" id="{A7851F77-76B1-4E53-A6F6-FAAC34B19B16}"/>
              </a:ext>
            </a:extLst>
          </p:cNvPr>
          <p:cNvSpPr/>
          <p:nvPr/>
        </p:nvSpPr>
        <p:spPr>
          <a:xfrm>
            <a:off x="4799564" y="2717430"/>
            <a:ext cx="1830355" cy="429208"/>
          </a:xfrm>
          <a:prstGeom prst="rect">
            <a:avLst/>
          </a:prstGeom>
          <a:solidFill>
            <a:schemeClr val="accent3">
              <a:lumMod val="20000"/>
              <a:lumOff val="80000"/>
            </a:schemeClr>
          </a:solidFill>
          <a:ln w="9525">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Signing bonus</a:t>
            </a:r>
          </a:p>
        </p:txBody>
      </p:sp>
      <p:sp>
        <p:nvSpPr>
          <p:cNvPr id="58" name="Rectangle 57">
            <a:extLst>
              <a:ext uri="{FF2B5EF4-FFF2-40B4-BE49-F238E27FC236}">
                <a16:creationId xmlns:a16="http://schemas.microsoft.com/office/drawing/2014/main" id="{23EC98B4-C43A-4F47-A528-4B84D59E30A3}"/>
              </a:ext>
            </a:extLst>
          </p:cNvPr>
          <p:cNvSpPr/>
          <p:nvPr/>
        </p:nvSpPr>
        <p:spPr>
          <a:xfrm>
            <a:off x="4799564" y="3301260"/>
            <a:ext cx="1830355" cy="429208"/>
          </a:xfrm>
          <a:prstGeom prst="rect">
            <a:avLst/>
          </a:prstGeom>
          <a:solidFill>
            <a:schemeClr val="accent3">
              <a:lumMod val="20000"/>
              <a:lumOff val="80000"/>
            </a:schemeClr>
          </a:solidFill>
          <a:ln w="9525">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Annual bonus</a:t>
            </a:r>
          </a:p>
        </p:txBody>
      </p:sp>
      <p:sp>
        <p:nvSpPr>
          <p:cNvPr id="59" name="Rectangle 58">
            <a:extLst>
              <a:ext uri="{FF2B5EF4-FFF2-40B4-BE49-F238E27FC236}">
                <a16:creationId xmlns:a16="http://schemas.microsoft.com/office/drawing/2014/main" id="{65C49768-8B0C-4B04-B068-76BFA268019A}"/>
              </a:ext>
            </a:extLst>
          </p:cNvPr>
          <p:cNvSpPr/>
          <p:nvPr/>
        </p:nvSpPr>
        <p:spPr>
          <a:xfrm>
            <a:off x="4799564" y="3885090"/>
            <a:ext cx="1830355" cy="429208"/>
          </a:xfrm>
          <a:prstGeom prst="rect">
            <a:avLst/>
          </a:prstGeom>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Total comp</a:t>
            </a:r>
          </a:p>
        </p:txBody>
      </p:sp>
      <p:sp>
        <p:nvSpPr>
          <p:cNvPr id="60" name="Rectangle 59">
            <a:extLst>
              <a:ext uri="{FF2B5EF4-FFF2-40B4-BE49-F238E27FC236}">
                <a16:creationId xmlns:a16="http://schemas.microsoft.com/office/drawing/2014/main" id="{30E7A273-DB39-45CD-BBB6-108B5110AEA1}"/>
              </a:ext>
            </a:extLst>
          </p:cNvPr>
          <p:cNvSpPr/>
          <p:nvPr/>
        </p:nvSpPr>
        <p:spPr>
          <a:xfrm>
            <a:off x="4799564" y="4468920"/>
            <a:ext cx="1830355" cy="429208"/>
          </a:xfrm>
          <a:prstGeom prst="rect">
            <a:avLst/>
          </a:prstGeom>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Guarantee period</a:t>
            </a:r>
          </a:p>
        </p:txBody>
      </p:sp>
      <p:sp>
        <p:nvSpPr>
          <p:cNvPr id="61" name="Rectangle 60">
            <a:extLst>
              <a:ext uri="{FF2B5EF4-FFF2-40B4-BE49-F238E27FC236}">
                <a16:creationId xmlns:a16="http://schemas.microsoft.com/office/drawing/2014/main" id="{94580713-0B7A-442B-8D42-EAFB3650025E}"/>
              </a:ext>
            </a:extLst>
          </p:cNvPr>
          <p:cNvSpPr/>
          <p:nvPr/>
        </p:nvSpPr>
        <p:spPr>
          <a:xfrm>
            <a:off x="4799564" y="5052750"/>
            <a:ext cx="1830355" cy="429208"/>
          </a:xfrm>
          <a:prstGeom prst="rect">
            <a:avLst/>
          </a:prstGeom>
          <a:solidFill>
            <a:schemeClr val="accent3">
              <a:lumMod val="20000"/>
              <a:lumOff val="80000"/>
            </a:schemeClr>
          </a:solidFill>
          <a:ln w="9525">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Roles with funded effort</a:t>
            </a:r>
          </a:p>
        </p:txBody>
      </p:sp>
      <p:sp>
        <p:nvSpPr>
          <p:cNvPr id="63" name="Rectangle 62">
            <a:extLst>
              <a:ext uri="{FF2B5EF4-FFF2-40B4-BE49-F238E27FC236}">
                <a16:creationId xmlns:a16="http://schemas.microsoft.com/office/drawing/2014/main" id="{880D66B9-21C0-4358-A7DE-A307FB29E6EA}"/>
              </a:ext>
            </a:extLst>
          </p:cNvPr>
          <p:cNvSpPr/>
          <p:nvPr/>
        </p:nvSpPr>
        <p:spPr>
          <a:xfrm>
            <a:off x="7008845" y="2133600"/>
            <a:ext cx="1830355" cy="429208"/>
          </a:xfrm>
          <a:prstGeom prst="rect">
            <a:avLst/>
          </a:prstGeom>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Medical/dental/vision</a:t>
            </a:r>
          </a:p>
        </p:txBody>
      </p:sp>
      <p:sp>
        <p:nvSpPr>
          <p:cNvPr id="64" name="Rectangle 63">
            <a:extLst>
              <a:ext uri="{FF2B5EF4-FFF2-40B4-BE49-F238E27FC236}">
                <a16:creationId xmlns:a16="http://schemas.microsoft.com/office/drawing/2014/main" id="{4AFF459E-E815-449E-B8DC-778CBAB8AADC}"/>
              </a:ext>
            </a:extLst>
          </p:cNvPr>
          <p:cNvSpPr/>
          <p:nvPr/>
        </p:nvSpPr>
        <p:spPr>
          <a:xfrm>
            <a:off x="7008845" y="2717430"/>
            <a:ext cx="1830355" cy="429208"/>
          </a:xfrm>
          <a:prstGeom prst="rect">
            <a:avLst/>
          </a:prstGeom>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Paid time off</a:t>
            </a:r>
          </a:p>
        </p:txBody>
      </p:sp>
      <p:sp>
        <p:nvSpPr>
          <p:cNvPr id="65" name="Rectangle 64">
            <a:extLst>
              <a:ext uri="{FF2B5EF4-FFF2-40B4-BE49-F238E27FC236}">
                <a16:creationId xmlns:a16="http://schemas.microsoft.com/office/drawing/2014/main" id="{BCBCBAC0-FCF1-42B9-BC88-6616058944AC}"/>
              </a:ext>
            </a:extLst>
          </p:cNvPr>
          <p:cNvSpPr/>
          <p:nvPr/>
        </p:nvSpPr>
        <p:spPr>
          <a:xfrm>
            <a:off x="7008845" y="3301260"/>
            <a:ext cx="1830355" cy="429208"/>
          </a:xfrm>
          <a:prstGeom prst="rect">
            <a:avLst/>
          </a:prstGeom>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Retirement </a:t>
            </a:r>
          </a:p>
        </p:txBody>
      </p:sp>
      <p:sp>
        <p:nvSpPr>
          <p:cNvPr id="66" name="Rectangle 65">
            <a:extLst>
              <a:ext uri="{FF2B5EF4-FFF2-40B4-BE49-F238E27FC236}">
                <a16:creationId xmlns:a16="http://schemas.microsoft.com/office/drawing/2014/main" id="{D22897AC-D30B-4218-B8E7-36D51D4F105A}"/>
              </a:ext>
            </a:extLst>
          </p:cNvPr>
          <p:cNvSpPr/>
          <p:nvPr/>
        </p:nvSpPr>
        <p:spPr>
          <a:xfrm>
            <a:off x="7008845" y="3885090"/>
            <a:ext cx="1830355" cy="429208"/>
          </a:xfrm>
          <a:prstGeom prst="rect">
            <a:avLst/>
          </a:prstGeom>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Tuition</a:t>
            </a:r>
          </a:p>
        </p:txBody>
      </p:sp>
      <p:sp>
        <p:nvSpPr>
          <p:cNvPr id="81" name="Rectangle 80">
            <a:extLst>
              <a:ext uri="{FF2B5EF4-FFF2-40B4-BE49-F238E27FC236}">
                <a16:creationId xmlns:a16="http://schemas.microsoft.com/office/drawing/2014/main" id="{DF1015BE-9706-430F-B9AC-383110DE59A0}"/>
              </a:ext>
            </a:extLst>
          </p:cNvPr>
          <p:cNvSpPr/>
          <p:nvPr/>
        </p:nvSpPr>
        <p:spPr>
          <a:xfrm>
            <a:off x="7008845" y="4468920"/>
            <a:ext cx="1830355" cy="429208"/>
          </a:xfrm>
          <a:prstGeom prst="rect">
            <a:avLst/>
          </a:prstGeom>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Professional development</a:t>
            </a:r>
          </a:p>
        </p:txBody>
      </p:sp>
      <p:sp>
        <p:nvSpPr>
          <p:cNvPr id="82" name="Rectangle 81">
            <a:extLst>
              <a:ext uri="{FF2B5EF4-FFF2-40B4-BE49-F238E27FC236}">
                <a16:creationId xmlns:a16="http://schemas.microsoft.com/office/drawing/2014/main" id="{6D81750A-4810-47C1-8CCC-E78118733C2B}"/>
              </a:ext>
            </a:extLst>
          </p:cNvPr>
          <p:cNvSpPr/>
          <p:nvPr/>
        </p:nvSpPr>
        <p:spPr>
          <a:xfrm>
            <a:off x="7008845" y="5052750"/>
            <a:ext cx="1830355" cy="429208"/>
          </a:xfrm>
          <a:prstGeom prst="rect">
            <a:avLst/>
          </a:prstGeom>
          <a:ln w="19050">
            <a:solidFill>
              <a:schemeClr val="accent3">
                <a:lumMod val="40000"/>
                <a:lumOff val="6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Moving expenses</a:t>
            </a:r>
          </a:p>
        </p:txBody>
      </p:sp>
      <p:sp>
        <p:nvSpPr>
          <p:cNvPr id="34" name="Rectangle 33">
            <a:extLst>
              <a:ext uri="{FF2B5EF4-FFF2-40B4-BE49-F238E27FC236}">
                <a16:creationId xmlns:a16="http://schemas.microsoft.com/office/drawing/2014/main" id="{2F05AE46-F967-4FC0-B1DE-AF86040469DF}"/>
              </a:ext>
            </a:extLst>
          </p:cNvPr>
          <p:cNvSpPr/>
          <p:nvPr/>
        </p:nvSpPr>
        <p:spPr>
          <a:xfrm>
            <a:off x="5181600" y="6245733"/>
            <a:ext cx="2861606" cy="231267"/>
          </a:xfrm>
          <a:prstGeom prst="rect">
            <a:avLst/>
          </a:prstGeom>
          <a:solidFill>
            <a:schemeClr val="accent3">
              <a:lumMod val="20000"/>
              <a:lumOff val="80000"/>
            </a:schemeClr>
          </a:solidFill>
          <a:ln w="9525">
            <a:solidFill>
              <a:schemeClr val="tx1">
                <a:lumMod val="60000"/>
                <a:lumOff val="40000"/>
              </a:schemeClr>
            </a:solidFill>
            <a:prstDash val="dash"/>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b="1" i="1" dirty="0">
                <a:solidFill>
                  <a:schemeClr val="tx1"/>
                </a:solidFill>
              </a:rPr>
              <a:t>Elements that may be negotiable</a:t>
            </a:r>
          </a:p>
        </p:txBody>
      </p:sp>
    </p:spTree>
    <p:extLst>
      <p:ext uri="{BB962C8B-B14F-4D97-AF65-F5344CB8AC3E}">
        <p14:creationId xmlns:p14="http://schemas.microsoft.com/office/powerpoint/2010/main" val="9771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7" grpId="0" animBg="1"/>
      <p:bldP spid="74" grpId="0" animBg="1"/>
      <p:bldP spid="39" grpId="0" animBg="1"/>
      <p:bldP spid="40" grpId="0" animBg="1"/>
      <p:bldP spid="4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3" grpId="0" animBg="1"/>
      <p:bldP spid="64" grpId="0" animBg="1"/>
      <p:bldP spid="65" grpId="0" animBg="1"/>
      <p:bldP spid="66" grpId="0" animBg="1"/>
      <p:bldP spid="81" grpId="0" animBg="1"/>
      <p:bldP spid="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EE82-6D5C-43DA-AC87-59F6F85F9F93}"/>
              </a:ext>
            </a:extLst>
          </p:cNvPr>
          <p:cNvSpPr>
            <a:spLocks noGrp="1"/>
          </p:cNvSpPr>
          <p:nvPr>
            <p:ph type="title"/>
          </p:nvPr>
        </p:nvSpPr>
        <p:spPr/>
        <p:txBody>
          <a:bodyPr/>
          <a:lstStyle/>
          <a:p>
            <a:r>
              <a:rPr lang="en-US" dirty="0"/>
              <a:t>How To Negotiate Your First Contract</a:t>
            </a:r>
          </a:p>
        </p:txBody>
      </p:sp>
      <p:sp>
        <p:nvSpPr>
          <p:cNvPr id="4" name="Slide Number Placeholder 3">
            <a:extLst>
              <a:ext uri="{FF2B5EF4-FFF2-40B4-BE49-F238E27FC236}">
                <a16:creationId xmlns:a16="http://schemas.microsoft.com/office/drawing/2014/main" id="{70B3D5BB-0E1A-442C-B194-091096CC9521}"/>
              </a:ext>
            </a:extLst>
          </p:cNvPr>
          <p:cNvSpPr>
            <a:spLocks noGrp="1"/>
          </p:cNvSpPr>
          <p:nvPr>
            <p:ph type="sldNum" sz="quarter" idx="12"/>
          </p:nvPr>
        </p:nvSpPr>
        <p:spPr/>
        <p:txBody>
          <a:bodyPr/>
          <a:lstStyle/>
          <a:p>
            <a:fld id="{0D558541-60C9-42A2-8392-FF12533A6B7A}" type="slidenum">
              <a:rPr lang="en-US" smtClean="0"/>
              <a:pPr/>
              <a:t>6</a:t>
            </a:fld>
            <a:endParaRPr lang="en-US"/>
          </a:p>
        </p:txBody>
      </p:sp>
      <p:sp>
        <p:nvSpPr>
          <p:cNvPr id="5" name="Text Placeholder 4">
            <a:extLst>
              <a:ext uri="{FF2B5EF4-FFF2-40B4-BE49-F238E27FC236}">
                <a16:creationId xmlns:a16="http://schemas.microsoft.com/office/drawing/2014/main" id="{A66BD1CE-ABCF-41BF-9B7D-804A5298802F}"/>
              </a:ext>
            </a:extLst>
          </p:cNvPr>
          <p:cNvSpPr>
            <a:spLocks noGrp="1"/>
          </p:cNvSpPr>
          <p:nvPr>
            <p:ph type="body" sz="quarter" idx="13"/>
          </p:nvPr>
        </p:nvSpPr>
        <p:spPr>
          <a:xfrm>
            <a:off x="990600" y="914400"/>
            <a:ext cx="7848600" cy="457200"/>
          </a:xfrm>
        </p:spPr>
        <p:txBody>
          <a:bodyPr/>
          <a:lstStyle/>
          <a:p>
            <a:r>
              <a:rPr lang="en-US" dirty="0"/>
              <a:t>Elements of an employment agreement (contract)</a:t>
            </a:r>
          </a:p>
        </p:txBody>
      </p:sp>
      <p:sp>
        <p:nvSpPr>
          <p:cNvPr id="34" name="TextBox 33">
            <a:extLst>
              <a:ext uri="{FF2B5EF4-FFF2-40B4-BE49-F238E27FC236}">
                <a16:creationId xmlns:a16="http://schemas.microsoft.com/office/drawing/2014/main" id="{CE5946FE-23B4-40A1-B1C5-5532066B7585}"/>
              </a:ext>
            </a:extLst>
          </p:cNvPr>
          <p:cNvSpPr txBox="1"/>
          <p:nvPr/>
        </p:nvSpPr>
        <p:spPr>
          <a:xfrm>
            <a:off x="457200" y="1443356"/>
            <a:ext cx="8247371" cy="608240"/>
          </a:xfrm>
          <a:prstGeom prst="rect">
            <a:avLst/>
          </a:prstGeom>
          <a:solidFill>
            <a:schemeClr val="accent4">
              <a:lumMod val="20000"/>
              <a:lumOff val="80000"/>
            </a:schemeClr>
          </a:solidFill>
          <a:ln>
            <a:solidFill>
              <a:schemeClr val="accent1"/>
            </a:solidFill>
            <a:prstDash val="dash"/>
          </a:ln>
        </p:spPr>
        <p:txBody>
          <a:bodyPr wrap="square" lIns="0" tIns="0" rIns="0" bIns="0" rtlCol="0" anchor="ctr" anchorCtr="0">
            <a:noAutofit/>
          </a:bodyPr>
          <a:lstStyle/>
          <a:p>
            <a:pPr algn="ctr">
              <a:lnSpc>
                <a:spcPct val="90000"/>
              </a:lnSpc>
              <a:spcBef>
                <a:spcPts val="600"/>
              </a:spcBef>
            </a:pPr>
            <a:r>
              <a:rPr lang="en-US" i="1" spc="-50" dirty="0"/>
              <a:t>After the offer letter is accepted, the candidate will receive an employment agreement (contract), which specifies elements of the offer letter and includes some additional elements</a:t>
            </a:r>
          </a:p>
        </p:txBody>
      </p:sp>
      <p:sp>
        <p:nvSpPr>
          <p:cNvPr id="35" name="Rectangle: Rounded Corners 34">
            <a:extLst>
              <a:ext uri="{FF2B5EF4-FFF2-40B4-BE49-F238E27FC236}">
                <a16:creationId xmlns:a16="http://schemas.microsoft.com/office/drawing/2014/main" id="{D8A85DCF-EB56-4598-9D46-CE070355F1B0}"/>
              </a:ext>
            </a:extLst>
          </p:cNvPr>
          <p:cNvSpPr/>
          <p:nvPr/>
        </p:nvSpPr>
        <p:spPr>
          <a:xfrm>
            <a:off x="304800" y="2357756"/>
            <a:ext cx="1566983" cy="614044"/>
          </a:xfrm>
          <a:prstGeom prst="roundRect">
            <a:avLst/>
          </a:prstGeom>
          <a:ln w="38100"/>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600" b="1" dirty="0"/>
              <a:t>Compensation</a:t>
            </a:r>
            <a:endParaRPr lang="en-US" sz="1600" dirty="0"/>
          </a:p>
        </p:txBody>
      </p:sp>
      <p:sp>
        <p:nvSpPr>
          <p:cNvPr id="36" name="Rectangle: Rounded Corners 35">
            <a:extLst>
              <a:ext uri="{FF2B5EF4-FFF2-40B4-BE49-F238E27FC236}">
                <a16:creationId xmlns:a16="http://schemas.microsoft.com/office/drawing/2014/main" id="{C62C6782-8218-430B-8487-7E83668CC3A3}"/>
              </a:ext>
            </a:extLst>
          </p:cNvPr>
          <p:cNvSpPr/>
          <p:nvPr/>
        </p:nvSpPr>
        <p:spPr>
          <a:xfrm>
            <a:off x="2027604" y="2357756"/>
            <a:ext cx="1566983" cy="614044"/>
          </a:xfrm>
          <a:prstGeom prst="roundRect">
            <a:avLst/>
          </a:prstGeom>
          <a:ln w="38100"/>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600" b="1" dirty="0"/>
              <a:t>Clinical Responsibilities</a:t>
            </a:r>
            <a:endParaRPr lang="en-US" sz="1600" dirty="0"/>
          </a:p>
        </p:txBody>
      </p:sp>
      <p:sp>
        <p:nvSpPr>
          <p:cNvPr id="37" name="Rectangle: Rounded Corners 36">
            <a:extLst>
              <a:ext uri="{FF2B5EF4-FFF2-40B4-BE49-F238E27FC236}">
                <a16:creationId xmlns:a16="http://schemas.microsoft.com/office/drawing/2014/main" id="{BDC6FAA4-6FD1-404B-92B4-3E5AA4F070D8}"/>
              </a:ext>
            </a:extLst>
          </p:cNvPr>
          <p:cNvSpPr/>
          <p:nvPr/>
        </p:nvSpPr>
        <p:spPr>
          <a:xfrm>
            <a:off x="7196017" y="2357756"/>
            <a:ext cx="1566983" cy="614044"/>
          </a:xfrm>
          <a:prstGeom prst="roundRect">
            <a:avLst/>
          </a:prstGeom>
          <a:ln w="38100"/>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600" b="1" dirty="0"/>
              <a:t>Covenant Not To Compete</a:t>
            </a:r>
            <a:endParaRPr lang="en-US" sz="1600" dirty="0"/>
          </a:p>
        </p:txBody>
      </p:sp>
      <p:sp>
        <p:nvSpPr>
          <p:cNvPr id="38" name="Rectangle: Rounded Corners 37">
            <a:extLst>
              <a:ext uri="{FF2B5EF4-FFF2-40B4-BE49-F238E27FC236}">
                <a16:creationId xmlns:a16="http://schemas.microsoft.com/office/drawing/2014/main" id="{7B202B49-160B-4483-A73A-85254A82CA2B}"/>
              </a:ext>
            </a:extLst>
          </p:cNvPr>
          <p:cNvSpPr/>
          <p:nvPr/>
        </p:nvSpPr>
        <p:spPr>
          <a:xfrm>
            <a:off x="3750408" y="2357756"/>
            <a:ext cx="1566983" cy="614044"/>
          </a:xfrm>
          <a:prstGeom prst="roundRect">
            <a:avLst/>
          </a:prstGeom>
          <a:ln w="38100"/>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600" b="1" dirty="0"/>
              <a:t>Term, Renewal,   &amp; Termination</a:t>
            </a:r>
            <a:endParaRPr lang="en-US" sz="1600" dirty="0"/>
          </a:p>
        </p:txBody>
      </p:sp>
      <p:sp>
        <p:nvSpPr>
          <p:cNvPr id="51" name="Rectangle: Rounded Corners 50">
            <a:extLst>
              <a:ext uri="{FF2B5EF4-FFF2-40B4-BE49-F238E27FC236}">
                <a16:creationId xmlns:a16="http://schemas.microsoft.com/office/drawing/2014/main" id="{D2C799C0-420E-43BD-BCCA-7716FBA02F17}"/>
              </a:ext>
            </a:extLst>
          </p:cNvPr>
          <p:cNvSpPr/>
          <p:nvPr/>
        </p:nvSpPr>
        <p:spPr>
          <a:xfrm>
            <a:off x="5473212" y="2362200"/>
            <a:ext cx="1566983" cy="614044"/>
          </a:xfrm>
          <a:prstGeom prst="roundRect">
            <a:avLst/>
          </a:prstGeom>
          <a:ln w="38100"/>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sz="1600" b="1" dirty="0"/>
              <a:t>Malpractice Coverage</a:t>
            </a:r>
            <a:endParaRPr lang="en-US" sz="1600" dirty="0"/>
          </a:p>
        </p:txBody>
      </p:sp>
      <p:sp>
        <p:nvSpPr>
          <p:cNvPr id="62" name="Rectangle 61">
            <a:extLst>
              <a:ext uri="{FF2B5EF4-FFF2-40B4-BE49-F238E27FC236}">
                <a16:creationId xmlns:a16="http://schemas.microsoft.com/office/drawing/2014/main" id="{99605C54-3F21-45DA-AF61-ECFAFC67BABE}"/>
              </a:ext>
            </a:extLst>
          </p:cNvPr>
          <p:cNvSpPr/>
          <p:nvPr/>
        </p:nvSpPr>
        <p:spPr>
          <a:xfrm>
            <a:off x="7187273" y="3124200"/>
            <a:ext cx="1575727" cy="1834604"/>
          </a:xfrm>
          <a:prstGeom prst="rect">
            <a:avLst/>
          </a:prstGeom>
          <a:solidFill>
            <a:schemeClr val="bg2">
              <a:lumMod val="20000"/>
              <a:lumOff val="80000"/>
            </a:schemeClr>
          </a:solidFill>
          <a:ln w="9525">
            <a:solidFill>
              <a:schemeClr val="tx1">
                <a:lumMod val="60000"/>
                <a:lumOff val="40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400" dirty="0">
                <a:solidFill>
                  <a:schemeClr val="tx1">
                    <a:lumMod val="75000"/>
                  </a:schemeClr>
                </a:solidFill>
              </a:rPr>
              <a:t>Example:</a:t>
            </a:r>
          </a:p>
          <a:p>
            <a:pPr algn="ctr"/>
            <a:r>
              <a:rPr lang="en-US" sz="1400" dirty="0">
                <a:solidFill>
                  <a:schemeClr val="tx1">
                    <a:lumMod val="75000"/>
                  </a:schemeClr>
                </a:solidFill>
              </a:rPr>
              <a:t>For term of agreement plus 2 years, within X miles of main hospital and any affiliate site which represents Y% of clinical activity </a:t>
            </a:r>
          </a:p>
        </p:txBody>
      </p:sp>
      <p:sp>
        <p:nvSpPr>
          <p:cNvPr id="13" name="TextBox 12">
            <a:extLst>
              <a:ext uri="{FF2B5EF4-FFF2-40B4-BE49-F238E27FC236}">
                <a16:creationId xmlns:a16="http://schemas.microsoft.com/office/drawing/2014/main" id="{7F5A0611-848F-48E7-83DF-BCF381E8B327}"/>
              </a:ext>
            </a:extLst>
          </p:cNvPr>
          <p:cNvSpPr txBox="1"/>
          <p:nvPr/>
        </p:nvSpPr>
        <p:spPr>
          <a:xfrm>
            <a:off x="838200" y="5638800"/>
            <a:ext cx="7924800" cy="608240"/>
          </a:xfrm>
          <a:prstGeom prst="rect">
            <a:avLst/>
          </a:prstGeom>
          <a:noFill/>
        </p:spPr>
        <p:txBody>
          <a:bodyPr wrap="square" lIns="0" tIns="0" rIns="0" bIns="0" rtlCol="0">
            <a:noAutofit/>
          </a:bodyPr>
          <a:lstStyle/>
          <a:p>
            <a:pPr>
              <a:lnSpc>
                <a:spcPct val="90000"/>
              </a:lnSpc>
              <a:spcBef>
                <a:spcPts val="600"/>
              </a:spcBef>
            </a:pPr>
            <a:r>
              <a:rPr lang="en-US" sz="1400" i="1" spc="-50" dirty="0">
                <a:solidFill>
                  <a:srgbClr val="FF0000"/>
                </a:solidFill>
              </a:rPr>
              <a:t>Note: you may be able to earn a relatively small amount of compensation for efforts unrelated to your employment agreement (e.g. for external consulting arrangements) but you should ensure that these efforts are known to your employer and that you have disclosed the arrangement as appropriate/relevant.</a:t>
            </a:r>
          </a:p>
        </p:txBody>
      </p:sp>
    </p:spTree>
    <p:extLst>
      <p:ext uri="{BB962C8B-B14F-4D97-AF65-F5344CB8AC3E}">
        <p14:creationId xmlns:p14="http://schemas.microsoft.com/office/powerpoint/2010/main" val="342931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EE82-6D5C-43DA-AC87-59F6F85F9F93}"/>
              </a:ext>
            </a:extLst>
          </p:cNvPr>
          <p:cNvSpPr>
            <a:spLocks noGrp="1"/>
          </p:cNvSpPr>
          <p:nvPr>
            <p:ph type="title"/>
          </p:nvPr>
        </p:nvSpPr>
        <p:spPr/>
        <p:txBody>
          <a:bodyPr/>
          <a:lstStyle/>
          <a:p>
            <a:r>
              <a:rPr lang="en-US" dirty="0"/>
              <a:t>How To Negotiate Your First Contract</a:t>
            </a:r>
          </a:p>
        </p:txBody>
      </p:sp>
      <p:sp>
        <p:nvSpPr>
          <p:cNvPr id="4" name="Slide Number Placeholder 3">
            <a:extLst>
              <a:ext uri="{FF2B5EF4-FFF2-40B4-BE49-F238E27FC236}">
                <a16:creationId xmlns:a16="http://schemas.microsoft.com/office/drawing/2014/main" id="{70B3D5BB-0E1A-442C-B194-091096CC9521}"/>
              </a:ext>
            </a:extLst>
          </p:cNvPr>
          <p:cNvSpPr>
            <a:spLocks noGrp="1"/>
          </p:cNvSpPr>
          <p:nvPr>
            <p:ph type="sldNum" sz="quarter" idx="12"/>
          </p:nvPr>
        </p:nvSpPr>
        <p:spPr/>
        <p:txBody>
          <a:bodyPr/>
          <a:lstStyle/>
          <a:p>
            <a:fld id="{0D558541-60C9-42A2-8392-FF12533A6B7A}" type="slidenum">
              <a:rPr lang="en-US" smtClean="0"/>
              <a:pPr/>
              <a:t>7</a:t>
            </a:fld>
            <a:endParaRPr lang="en-US"/>
          </a:p>
        </p:txBody>
      </p:sp>
      <p:sp>
        <p:nvSpPr>
          <p:cNvPr id="5" name="Text Placeholder 4">
            <a:extLst>
              <a:ext uri="{FF2B5EF4-FFF2-40B4-BE49-F238E27FC236}">
                <a16:creationId xmlns:a16="http://schemas.microsoft.com/office/drawing/2014/main" id="{A66BD1CE-ABCF-41BF-9B7D-804A5298802F}"/>
              </a:ext>
            </a:extLst>
          </p:cNvPr>
          <p:cNvSpPr>
            <a:spLocks noGrp="1"/>
          </p:cNvSpPr>
          <p:nvPr>
            <p:ph type="body" sz="quarter" idx="13"/>
          </p:nvPr>
        </p:nvSpPr>
        <p:spPr>
          <a:xfrm>
            <a:off x="990600" y="914400"/>
            <a:ext cx="7848600" cy="457200"/>
          </a:xfrm>
        </p:spPr>
        <p:txBody>
          <a:bodyPr/>
          <a:lstStyle/>
          <a:p>
            <a:r>
              <a:rPr lang="en-US" dirty="0"/>
              <a:t>Compensation plan example: Clinician Educator</a:t>
            </a:r>
          </a:p>
        </p:txBody>
      </p:sp>
      <p:sp>
        <p:nvSpPr>
          <p:cNvPr id="12" name="Rounded Rectangle 7">
            <a:extLst>
              <a:ext uri="{FF2B5EF4-FFF2-40B4-BE49-F238E27FC236}">
                <a16:creationId xmlns:a16="http://schemas.microsoft.com/office/drawing/2014/main" id="{DB84980F-50D5-4C5C-A905-5E3CF748A9FE}"/>
              </a:ext>
            </a:extLst>
          </p:cNvPr>
          <p:cNvSpPr/>
          <p:nvPr/>
        </p:nvSpPr>
        <p:spPr>
          <a:xfrm>
            <a:off x="560907" y="2026920"/>
            <a:ext cx="1231165" cy="63531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Base Salary</a:t>
            </a:r>
          </a:p>
        </p:txBody>
      </p:sp>
      <p:sp>
        <p:nvSpPr>
          <p:cNvPr id="13" name="Rounded Rectangle 8">
            <a:extLst>
              <a:ext uri="{FF2B5EF4-FFF2-40B4-BE49-F238E27FC236}">
                <a16:creationId xmlns:a16="http://schemas.microsoft.com/office/drawing/2014/main" id="{3F9EC192-2681-4516-9BA6-9FBCADB530BF}"/>
              </a:ext>
            </a:extLst>
          </p:cNvPr>
          <p:cNvSpPr/>
          <p:nvPr/>
        </p:nvSpPr>
        <p:spPr>
          <a:xfrm>
            <a:off x="560907" y="3200400"/>
            <a:ext cx="1231165" cy="7734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Clinical Bonus</a:t>
            </a:r>
          </a:p>
        </p:txBody>
      </p:sp>
      <p:sp>
        <p:nvSpPr>
          <p:cNvPr id="14" name="Plus 9">
            <a:extLst>
              <a:ext uri="{FF2B5EF4-FFF2-40B4-BE49-F238E27FC236}">
                <a16:creationId xmlns:a16="http://schemas.microsoft.com/office/drawing/2014/main" id="{8EBD9293-A04F-41B2-A7F5-C2962C21C93E}"/>
              </a:ext>
            </a:extLst>
          </p:cNvPr>
          <p:cNvSpPr/>
          <p:nvPr/>
        </p:nvSpPr>
        <p:spPr>
          <a:xfrm>
            <a:off x="1069974" y="2865120"/>
            <a:ext cx="182880" cy="18288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Equal 11">
            <a:extLst>
              <a:ext uri="{FF2B5EF4-FFF2-40B4-BE49-F238E27FC236}">
                <a16:creationId xmlns:a16="http://schemas.microsoft.com/office/drawing/2014/main" id="{8B20B6AA-5BAC-4B3F-9E15-0B01932DB93C}"/>
              </a:ext>
            </a:extLst>
          </p:cNvPr>
          <p:cNvSpPr>
            <a:spLocks noChangeAspect="1"/>
          </p:cNvSpPr>
          <p:nvPr/>
        </p:nvSpPr>
        <p:spPr>
          <a:xfrm>
            <a:off x="1013785" y="4378449"/>
            <a:ext cx="274320" cy="208344"/>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ounded Rectangle 12">
            <a:extLst>
              <a:ext uri="{FF2B5EF4-FFF2-40B4-BE49-F238E27FC236}">
                <a16:creationId xmlns:a16="http://schemas.microsoft.com/office/drawing/2014/main" id="{4F7ACA97-3C96-49CA-9380-778CC264CA49}"/>
              </a:ext>
            </a:extLst>
          </p:cNvPr>
          <p:cNvSpPr/>
          <p:nvPr/>
        </p:nvSpPr>
        <p:spPr>
          <a:xfrm>
            <a:off x="542364" y="4733544"/>
            <a:ext cx="1234440" cy="676656"/>
          </a:xfrm>
          <a:prstGeom prst="roundRect">
            <a:avLst/>
          </a:prstGeom>
          <a:solidFill>
            <a:srgbClr val="159B2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eaLnBrk="1" fontAlgn="auto" hangingPunct="1">
              <a:spcBef>
                <a:spcPts val="0"/>
              </a:spcBef>
              <a:spcAft>
                <a:spcPts val="0"/>
              </a:spcAft>
            </a:pPr>
            <a:r>
              <a:rPr lang="en-US" sz="1400" dirty="0">
                <a:solidFill>
                  <a:prstClr val="white"/>
                </a:solidFill>
              </a:rPr>
              <a:t>Total Cash Compensation</a:t>
            </a:r>
          </a:p>
        </p:txBody>
      </p:sp>
      <p:cxnSp>
        <p:nvCxnSpPr>
          <p:cNvPr id="17" name="Straight Connector 16">
            <a:extLst>
              <a:ext uri="{FF2B5EF4-FFF2-40B4-BE49-F238E27FC236}">
                <a16:creationId xmlns:a16="http://schemas.microsoft.com/office/drawing/2014/main" id="{0A0E7E19-9293-4F26-BB7E-A5726489FC70}"/>
              </a:ext>
            </a:extLst>
          </p:cNvPr>
          <p:cNvCxnSpPr/>
          <p:nvPr/>
        </p:nvCxnSpPr>
        <p:spPr>
          <a:xfrm>
            <a:off x="533400" y="4191000"/>
            <a:ext cx="12586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85B258-5993-40A0-86C9-2EE5A5E3EBEB}"/>
              </a:ext>
            </a:extLst>
          </p:cNvPr>
          <p:cNvCxnSpPr>
            <a:cxnSpLocks/>
            <a:endCxn id="12" idx="3"/>
          </p:cNvCxnSpPr>
          <p:nvPr/>
        </p:nvCxnSpPr>
        <p:spPr>
          <a:xfrm flipH="1">
            <a:off x="1792072" y="2026920"/>
            <a:ext cx="1401033" cy="3176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BD7AEAA-FCFB-4860-95B2-F39A2ACEE2AD}"/>
              </a:ext>
            </a:extLst>
          </p:cNvPr>
          <p:cNvCxnSpPr>
            <a:cxnSpLocks/>
            <a:endCxn id="13" idx="3"/>
          </p:cNvCxnSpPr>
          <p:nvPr/>
        </p:nvCxnSpPr>
        <p:spPr>
          <a:xfrm flipH="1" flipV="1">
            <a:off x="1792072" y="3587116"/>
            <a:ext cx="1401033" cy="99967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0040AF-EC96-4C78-A402-2EEAD0989378}"/>
              </a:ext>
            </a:extLst>
          </p:cNvPr>
          <p:cNvCxnSpPr>
            <a:cxnSpLocks/>
          </p:cNvCxnSpPr>
          <p:nvPr/>
        </p:nvCxnSpPr>
        <p:spPr>
          <a:xfrm flipH="1">
            <a:off x="1792072" y="5074920"/>
            <a:ext cx="1401033" cy="1950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A594A5C-AE1A-4639-BF7B-5B50E4592F59}"/>
              </a:ext>
            </a:extLst>
          </p:cNvPr>
          <p:cNvSpPr txBox="1"/>
          <p:nvPr/>
        </p:nvSpPr>
        <p:spPr>
          <a:xfrm>
            <a:off x="5105400" y="1491197"/>
            <a:ext cx="2435351" cy="323685"/>
          </a:xfrm>
          <a:prstGeom prst="rect">
            <a:avLst/>
          </a:prstGeom>
          <a:noFill/>
        </p:spPr>
        <p:txBody>
          <a:bodyPr wrap="none" lIns="0" tIns="0" rIns="0" bIns="0" rtlCol="0">
            <a:noAutofit/>
          </a:bodyPr>
          <a:lstStyle/>
          <a:p>
            <a:pPr algn="ctr">
              <a:lnSpc>
                <a:spcPct val="90000"/>
              </a:lnSpc>
              <a:spcBef>
                <a:spcPts val="600"/>
              </a:spcBef>
            </a:pPr>
            <a:r>
              <a:rPr lang="en-US" sz="1600" b="1" u="sng" spc="-50" dirty="0">
                <a:solidFill>
                  <a:srgbClr val="FF0000"/>
                </a:solidFill>
              </a:rPr>
              <a:t>EXAMPLE – NOT ACTUAL DATA</a:t>
            </a:r>
          </a:p>
        </p:txBody>
      </p:sp>
      <p:pic>
        <p:nvPicPr>
          <p:cNvPr id="22" name="Picture 21">
            <a:extLst>
              <a:ext uri="{FF2B5EF4-FFF2-40B4-BE49-F238E27FC236}">
                <a16:creationId xmlns:a16="http://schemas.microsoft.com/office/drawing/2014/main" id="{4BC45999-FADA-4971-8AEE-E9FBAFC0FA21}"/>
              </a:ext>
            </a:extLst>
          </p:cNvPr>
          <p:cNvPicPr>
            <a:picLocks noChangeAspect="1"/>
          </p:cNvPicPr>
          <p:nvPr/>
        </p:nvPicPr>
        <p:blipFill>
          <a:blip r:embed="rId2"/>
          <a:stretch>
            <a:fillRect/>
          </a:stretch>
        </p:blipFill>
        <p:spPr>
          <a:xfrm>
            <a:off x="3193105" y="1874520"/>
            <a:ext cx="5648193" cy="3343414"/>
          </a:xfrm>
          <a:prstGeom prst="rect">
            <a:avLst/>
          </a:prstGeom>
        </p:spPr>
      </p:pic>
    </p:spTree>
    <p:extLst>
      <p:ext uri="{BB962C8B-B14F-4D97-AF65-F5344CB8AC3E}">
        <p14:creationId xmlns:p14="http://schemas.microsoft.com/office/powerpoint/2010/main" val="2469781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EE82-6D5C-43DA-AC87-59F6F85F9F93}"/>
              </a:ext>
            </a:extLst>
          </p:cNvPr>
          <p:cNvSpPr>
            <a:spLocks noGrp="1"/>
          </p:cNvSpPr>
          <p:nvPr>
            <p:ph type="title"/>
          </p:nvPr>
        </p:nvSpPr>
        <p:spPr/>
        <p:txBody>
          <a:bodyPr/>
          <a:lstStyle/>
          <a:p>
            <a:r>
              <a:rPr lang="en-US" dirty="0"/>
              <a:t>How To Negotiate Your First Contract</a:t>
            </a:r>
          </a:p>
        </p:txBody>
      </p:sp>
      <p:sp>
        <p:nvSpPr>
          <p:cNvPr id="4" name="Slide Number Placeholder 3">
            <a:extLst>
              <a:ext uri="{FF2B5EF4-FFF2-40B4-BE49-F238E27FC236}">
                <a16:creationId xmlns:a16="http://schemas.microsoft.com/office/drawing/2014/main" id="{70B3D5BB-0E1A-442C-B194-091096CC9521}"/>
              </a:ext>
            </a:extLst>
          </p:cNvPr>
          <p:cNvSpPr>
            <a:spLocks noGrp="1"/>
          </p:cNvSpPr>
          <p:nvPr>
            <p:ph type="sldNum" sz="quarter" idx="12"/>
          </p:nvPr>
        </p:nvSpPr>
        <p:spPr/>
        <p:txBody>
          <a:bodyPr/>
          <a:lstStyle/>
          <a:p>
            <a:fld id="{0D558541-60C9-42A2-8392-FF12533A6B7A}" type="slidenum">
              <a:rPr lang="en-US" smtClean="0"/>
              <a:pPr/>
              <a:t>8</a:t>
            </a:fld>
            <a:endParaRPr lang="en-US"/>
          </a:p>
        </p:txBody>
      </p:sp>
      <p:sp>
        <p:nvSpPr>
          <p:cNvPr id="5" name="Text Placeholder 4">
            <a:extLst>
              <a:ext uri="{FF2B5EF4-FFF2-40B4-BE49-F238E27FC236}">
                <a16:creationId xmlns:a16="http://schemas.microsoft.com/office/drawing/2014/main" id="{A66BD1CE-ABCF-41BF-9B7D-804A5298802F}"/>
              </a:ext>
            </a:extLst>
          </p:cNvPr>
          <p:cNvSpPr>
            <a:spLocks noGrp="1"/>
          </p:cNvSpPr>
          <p:nvPr>
            <p:ph type="body" sz="quarter" idx="13"/>
          </p:nvPr>
        </p:nvSpPr>
        <p:spPr>
          <a:xfrm>
            <a:off x="990600" y="914400"/>
            <a:ext cx="7848600" cy="457200"/>
          </a:xfrm>
        </p:spPr>
        <p:txBody>
          <a:bodyPr/>
          <a:lstStyle/>
          <a:p>
            <a:r>
              <a:rPr lang="en-US" dirty="0"/>
              <a:t>Compensation plan example: a deeper dive</a:t>
            </a:r>
          </a:p>
        </p:txBody>
      </p:sp>
      <p:sp>
        <p:nvSpPr>
          <p:cNvPr id="21" name="TextBox 20">
            <a:extLst>
              <a:ext uri="{FF2B5EF4-FFF2-40B4-BE49-F238E27FC236}">
                <a16:creationId xmlns:a16="http://schemas.microsoft.com/office/drawing/2014/main" id="{0A594A5C-AE1A-4639-BF7B-5B50E4592F59}"/>
              </a:ext>
            </a:extLst>
          </p:cNvPr>
          <p:cNvSpPr txBox="1"/>
          <p:nvPr/>
        </p:nvSpPr>
        <p:spPr>
          <a:xfrm>
            <a:off x="2133600" y="1447800"/>
            <a:ext cx="2435351" cy="323685"/>
          </a:xfrm>
          <a:prstGeom prst="rect">
            <a:avLst/>
          </a:prstGeom>
          <a:noFill/>
        </p:spPr>
        <p:txBody>
          <a:bodyPr wrap="none" lIns="0" tIns="0" rIns="0" bIns="0" rtlCol="0">
            <a:noAutofit/>
          </a:bodyPr>
          <a:lstStyle/>
          <a:p>
            <a:pPr algn="ctr">
              <a:lnSpc>
                <a:spcPct val="90000"/>
              </a:lnSpc>
              <a:spcBef>
                <a:spcPts val="600"/>
              </a:spcBef>
            </a:pPr>
            <a:r>
              <a:rPr lang="en-US" sz="1600" b="1" u="sng" spc="-50" dirty="0">
                <a:solidFill>
                  <a:srgbClr val="FF0000"/>
                </a:solidFill>
              </a:rPr>
              <a:t>EXAMPLE – NOT ACTUAL DATA</a:t>
            </a:r>
          </a:p>
        </p:txBody>
      </p:sp>
      <p:pic>
        <p:nvPicPr>
          <p:cNvPr id="22" name="Picture 21">
            <a:extLst>
              <a:ext uri="{FF2B5EF4-FFF2-40B4-BE49-F238E27FC236}">
                <a16:creationId xmlns:a16="http://schemas.microsoft.com/office/drawing/2014/main" id="{4BC45999-FADA-4971-8AEE-E9FBAFC0FA21}"/>
              </a:ext>
            </a:extLst>
          </p:cNvPr>
          <p:cNvPicPr>
            <a:picLocks noChangeAspect="1"/>
          </p:cNvPicPr>
          <p:nvPr/>
        </p:nvPicPr>
        <p:blipFill rotWithShape="1">
          <a:blip r:embed="rId2"/>
          <a:srcRect r="24284"/>
          <a:stretch/>
        </p:blipFill>
        <p:spPr>
          <a:xfrm>
            <a:off x="371607" y="1882991"/>
            <a:ext cx="4276593" cy="3343414"/>
          </a:xfrm>
          <a:prstGeom prst="rect">
            <a:avLst/>
          </a:prstGeom>
        </p:spPr>
      </p:pic>
      <p:sp>
        <p:nvSpPr>
          <p:cNvPr id="23" name="Oval 22">
            <a:extLst>
              <a:ext uri="{FF2B5EF4-FFF2-40B4-BE49-F238E27FC236}">
                <a16:creationId xmlns:a16="http://schemas.microsoft.com/office/drawing/2014/main" id="{36AE1EF2-DB06-4C00-8301-974762367CFC}"/>
              </a:ext>
            </a:extLst>
          </p:cNvPr>
          <p:cNvSpPr/>
          <p:nvPr/>
        </p:nvSpPr>
        <p:spPr>
          <a:xfrm>
            <a:off x="3562804" y="3022676"/>
            <a:ext cx="1143000" cy="323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131362E-5166-4B6A-848A-D5462B24A3C1}"/>
              </a:ext>
            </a:extLst>
          </p:cNvPr>
          <p:cNvSpPr/>
          <p:nvPr/>
        </p:nvSpPr>
        <p:spPr>
          <a:xfrm>
            <a:off x="3562804" y="3733800"/>
            <a:ext cx="1143000" cy="323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2750D57-1313-4C00-A227-B99ABF31B6C0}"/>
              </a:ext>
            </a:extLst>
          </p:cNvPr>
          <p:cNvSpPr/>
          <p:nvPr/>
        </p:nvSpPr>
        <p:spPr>
          <a:xfrm>
            <a:off x="3562804" y="4945124"/>
            <a:ext cx="1143000" cy="323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84D9E0-8667-4AD2-A4BB-94E43A79B51A}"/>
              </a:ext>
            </a:extLst>
          </p:cNvPr>
          <p:cNvSpPr txBox="1"/>
          <p:nvPr/>
        </p:nvSpPr>
        <p:spPr>
          <a:xfrm>
            <a:off x="5105400" y="1828800"/>
            <a:ext cx="3733800" cy="1066800"/>
          </a:xfrm>
          <a:prstGeom prst="rect">
            <a:avLst/>
          </a:prstGeom>
          <a:noFill/>
          <a:ln w="19050">
            <a:solidFill>
              <a:schemeClr val="tx1"/>
            </a:solidFill>
            <a:prstDash val="dash"/>
          </a:ln>
        </p:spPr>
        <p:txBody>
          <a:bodyPr wrap="square" lIns="91440" tIns="45720" rIns="0" bIns="0" rtlCol="0">
            <a:noAutofit/>
          </a:bodyPr>
          <a:lstStyle/>
          <a:p>
            <a:pPr>
              <a:lnSpc>
                <a:spcPct val="90000"/>
              </a:lnSpc>
              <a:spcBef>
                <a:spcPts val="600"/>
              </a:spcBef>
            </a:pPr>
            <a:r>
              <a:rPr lang="en-US" sz="1600" i="1" spc="-50" dirty="0"/>
              <a:t>FTE = Full Time Equivalent; a full-time position is a 1.0 FTE</a:t>
            </a:r>
          </a:p>
          <a:p>
            <a:pPr>
              <a:lnSpc>
                <a:spcPct val="90000"/>
              </a:lnSpc>
              <a:spcBef>
                <a:spcPts val="600"/>
              </a:spcBef>
            </a:pPr>
            <a:r>
              <a:rPr lang="en-US" sz="1600" i="1" spc="-50" dirty="0"/>
              <a:t>Clinical FTE = portion dedicated to clinical care </a:t>
            </a:r>
          </a:p>
          <a:p>
            <a:pPr>
              <a:lnSpc>
                <a:spcPct val="90000"/>
              </a:lnSpc>
              <a:spcBef>
                <a:spcPts val="600"/>
              </a:spcBef>
            </a:pPr>
            <a:r>
              <a:rPr lang="en-US" sz="1600" i="1" spc="-50" dirty="0"/>
              <a:t>CFTE = 1.0 – 0.1 ATC – 0.05 APD = 0.85</a:t>
            </a:r>
          </a:p>
        </p:txBody>
      </p:sp>
      <p:sp>
        <p:nvSpPr>
          <p:cNvPr id="3" name="Right Brace 2">
            <a:extLst>
              <a:ext uri="{FF2B5EF4-FFF2-40B4-BE49-F238E27FC236}">
                <a16:creationId xmlns:a16="http://schemas.microsoft.com/office/drawing/2014/main" id="{9BA74CCE-4C24-4482-A00B-ABB1FD3B209C}"/>
              </a:ext>
            </a:extLst>
          </p:cNvPr>
          <p:cNvSpPr/>
          <p:nvPr/>
        </p:nvSpPr>
        <p:spPr>
          <a:xfrm>
            <a:off x="4724400" y="1882991"/>
            <a:ext cx="228600" cy="1012609"/>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67D1C105-C47A-49A4-9CCA-5EED4F93BD7C}"/>
              </a:ext>
            </a:extLst>
          </p:cNvPr>
          <p:cNvSpPr txBox="1"/>
          <p:nvPr/>
        </p:nvSpPr>
        <p:spPr>
          <a:xfrm>
            <a:off x="5105400" y="3130639"/>
            <a:ext cx="3733800" cy="298361"/>
          </a:xfrm>
          <a:prstGeom prst="rect">
            <a:avLst/>
          </a:prstGeom>
          <a:noFill/>
          <a:ln w="19050">
            <a:solidFill>
              <a:schemeClr val="tx1"/>
            </a:solidFill>
            <a:prstDash val="dash"/>
          </a:ln>
        </p:spPr>
        <p:txBody>
          <a:bodyPr wrap="square" lIns="91440" tIns="45720" rIns="0" bIns="0" rtlCol="0">
            <a:noAutofit/>
          </a:bodyPr>
          <a:lstStyle/>
          <a:p>
            <a:pPr>
              <a:lnSpc>
                <a:spcPct val="90000"/>
              </a:lnSpc>
              <a:spcBef>
                <a:spcPts val="600"/>
              </a:spcBef>
            </a:pPr>
            <a:r>
              <a:rPr lang="en-US" sz="1600" i="1" spc="-50" dirty="0"/>
              <a:t>$/</a:t>
            </a:r>
            <a:r>
              <a:rPr lang="en-US" sz="1600" i="1" spc="-50" dirty="0" err="1"/>
              <a:t>wRVU</a:t>
            </a:r>
            <a:r>
              <a:rPr lang="en-US" sz="1600" i="1" spc="-50" dirty="0"/>
              <a:t> rates</a:t>
            </a:r>
          </a:p>
        </p:txBody>
      </p:sp>
      <p:sp>
        <p:nvSpPr>
          <p:cNvPr id="31" name="TextBox 30">
            <a:extLst>
              <a:ext uri="{FF2B5EF4-FFF2-40B4-BE49-F238E27FC236}">
                <a16:creationId xmlns:a16="http://schemas.microsoft.com/office/drawing/2014/main" id="{24607094-3DA4-41F9-975C-E836463D4D54}"/>
              </a:ext>
            </a:extLst>
          </p:cNvPr>
          <p:cNvSpPr txBox="1"/>
          <p:nvPr/>
        </p:nvSpPr>
        <p:spPr>
          <a:xfrm>
            <a:off x="5105400" y="3740239"/>
            <a:ext cx="3733800" cy="298361"/>
          </a:xfrm>
          <a:prstGeom prst="rect">
            <a:avLst/>
          </a:prstGeom>
          <a:noFill/>
          <a:ln w="19050">
            <a:solidFill>
              <a:schemeClr val="tx1"/>
            </a:solidFill>
            <a:prstDash val="dash"/>
          </a:ln>
        </p:spPr>
        <p:txBody>
          <a:bodyPr wrap="square" lIns="91440" tIns="45720" rIns="0" bIns="0" rtlCol="0">
            <a:noAutofit/>
          </a:bodyPr>
          <a:lstStyle/>
          <a:p>
            <a:pPr>
              <a:lnSpc>
                <a:spcPct val="90000"/>
              </a:lnSpc>
              <a:spcBef>
                <a:spcPts val="600"/>
              </a:spcBef>
            </a:pPr>
            <a:r>
              <a:rPr lang="en-US" sz="1600" i="1" spc="-50" dirty="0"/>
              <a:t>Work RVU (</a:t>
            </a:r>
            <a:r>
              <a:rPr lang="en-US" sz="1600" i="1" spc="-50" dirty="0" err="1"/>
              <a:t>wRVU</a:t>
            </a:r>
            <a:r>
              <a:rPr lang="en-US" sz="1600" i="1" spc="-50" dirty="0"/>
              <a:t>) values</a:t>
            </a:r>
          </a:p>
        </p:txBody>
      </p:sp>
      <p:sp>
        <p:nvSpPr>
          <p:cNvPr id="32" name="TextBox 31">
            <a:extLst>
              <a:ext uri="{FF2B5EF4-FFF2-40B4-BE49-F238E27FC236}">
                <a16:creationId xmlns:a16="http://schemas.microsoft.com/office/drawing/2014/main" id="{1DB018AF-BA9F-4233-98DF-076F7FA4581A}"/>
              </a:ext>
            </a:extLst>
          </p:cNvPr>
          <p:cNvSpPr txBox="1"/>
          <p:nvPr/>
        </p:nvSpPr>
        <p:spPr>
          <a:xfrm>
            <a:off x="5105400" y="4495800"/>
            <a:ext cx="3733800" cy="1608809"/>
          </a:xfrm>
          <a:prstGeom prst="rect">
            <a:avLst/>
          </a:prstGeom>
          <a:noFill/>
          <a:ln w="19050">
            <a:solidFill>
              <a:schemeClr val="tx1"/>
            </a:solidFill>
            <a:prstDash val="dash"/>
          </a:ln>
        </p:spPr>
        <p:txBody>
          <a:bodyPr wrap="square" lIns="91440" tIns="45720" rIns="0" bIns="0" rtlCol="0">
            <a:noAutofit/>
          </a:bodyPr>
          <a:lstStyle/>
          <a:p>
            <a:pPr>
              <a:lnSpc>
                <a:spcPct val="90000"/>
              </a:lnSpc>
              <a:spcBef>
                <a:spcPts val="600"/>
              </a:spcBef>
            </a:pPr>
            <a:r>
              <a:rPr lang="en-US" sz="1600" i="1" spc="-50" dirty="0"/>
              <a:t>Comp benchmarks are typically based on total comp, not base salary</a:t>
            </a:r>
          </a:p>
          <a:p>
            <a:pPr>
              <a:lnSpc>
                <a:spcPct val="90000"/>
              </a:lnSpc>
              <a:spcBef>
                <a:spcPts val="600"/>
              </a:spcBef>
            </a:pPr>
            <a:endParaRPr lang="en-US" sz="1600" i="1" spc="-50" dirty="0"/>
          </a:p>
          <a:p>
            <a:pPr>
              <a:lnSpc>
                <a:spcPct val="90000"/>
              </a:lnSpc>
              <a:spcBef>
                <a:spcPts val="600"/>
              </a:spcBef>
            </a:pPr>
            <a:r>
              <a:rPr lang="en-US" sz="1600" i="1" spc="-50" dirty="0"/>
              <a:t>Base salary, bonus, and total compensation may be guaranteed for a period of time per your contract.</a:t>
            </a:r>
          </a:p>
          <a:p>
            <a:pPr>
              <a:lnSpc>
                <a:spcPct val="90000"/>
              </a:lnSpc>
              <a:spcBef>
                <a:spcPts val="600"/>
              </a:spcBef>
            </a:pPr>
            <a:endParaRPr lang="en-US" sz="1600" i="1" spc="-50" dirty="0"/>
          </a:p>
        </p:txBody>
      </p:sp>
      <p:cxnSp>
        <p:nvCxnSpPr>
          <p:cNvPr id="7" name="Straight Connector 6">
            <a:extLst>
              <a:ext uri="{FF2B5EF4-FFF2-40B4-BE49-F238E27FC236}">
                <a16:creationId xmlns:a16="http://schemas.microsoft.com/office/drawing/2014/main" id="{DC35E419-7099-4DB8-A37A-A874E6CD2FC2}"/>
              </a:ext>
            </a:extLst>
          </p:cNvPr>
          <p:cNvCxnSpPr>
            <a:cxnSpLocks/>
            <a:stCxn id="23" idx="6"/>
            <a:endCxn id="29" idx="1"/>
          </p:cNvCxnSpPr>
          <p:nvPr/>
        </p:nvCxnSpPr>
        <p:spPr>
          <a:xfrm>
            <a:off x="4705804" y="3184519"/>
            <a:ext cx="399596" cy="953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D096398-C374-4BB4-89D9-88EB7AF1C9A7}"/>
              </a:ext>
            </a:extLst>
          </p:cNvPr>
          <p:cNvCxnSpPr>
            <a:cxnSpLocks/>
            <a:stCxn id="25" idx="6"/>
            <a:endCxn id="31" idx="1"/>
          </p:cNvCxnSpPr>
          <p:nvPr/>
        </p:nvCxnSpPr>
        <p:spPr>
          <a:xfrm flipV="1">
            <a:off x="4705804" y="3889420"/>
            <a:ext cx="399596" cy="622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21FB7CD-E439-4E22-BA98-573515B7E351}"/>
              </a:ext>
            </a:extLst>
          </p:cNvPr>
          <p:cNvCxnSpPr>
            <a:cxnSpLocks/>
            <a:stCxn id="26" idx="6"/>
            <a:endCxn id="32" idx="1"/>
          </p:cNvCxnSpPr>
          <p:nvPr/>
        </p:nvCxnSpPr>
        <p:spPr>
          <a:xfrm>
            <a:off x="4705804" y="5106967"/>
            <a:ext cx="399596" cy="1932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86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EE82-6D5C-43DA-AC87-59F6F85F9F93}"/>
              </a:ext>
            </a:extLst>
          </p:cNvPr>
          <p:cNvSpPr>
            <a:spLocks noGrp="1"/>
          </p:cNvSpPr>
          <p:nvPr>
            <p:ph type="title"/>
          </p:nvPr>
        </p:nvSpPr>
        <p:spPr/>
        <p:txBody>
          <a:bodyPr/>
          <a:lstStyle/>
          <a:p>
            <a:r>
              <a:rPr lang="en-US" dirty="0"/>
              <a:t>How To Negotiate Your First Contract</a:t>
            </a:r>
          </a:p>
        </p:txBody>
      </p:sp>
      <p:sp>
        <p:nvSpPr>
          <p:cNvPr id="4" name="Slide Number Placeholder 3">
            <a:extLst>
              <a:ext uri="{FF2B5EF4-FFF2-40B4-BE49-F238E27FC236}">
                <a16:creationId xmlns:a16="http://schemas.microsoft.com/office/drawing/2014/main" id="{70B3D5BB-0E1A-442C-B194-091096CC9521}"/>
              </a:ext>
            </a:extLst>
          </p:cNvPr>
          <p:cNvSpPr>
            <a:spLocks noGrp="1"/>
          </p:cNvSpPr>
          <p:nvPr>
            <p:ph type="sldNum" sz="quarter" idx="12"/>
          </p:nvPr>
        </p:nvSpPr>
        <p:spPr/>
        <p:txBody>
          <a:bodyPr/>
          <a:lstStyle/>
          <a:p>
            <a:fld id="{0D558541-60C9-42A2-8392-FF12533A6B7A}" type="slidenum">
              <a:rPr lang="en-US" smtClean="0"/>
              <a:pPr/>
              <a:t>9</a:t>
            </a:fld>
            <a:endParaRPr lang="en-US"/>
          </a:p>
        </p:txBody>
      </p:sp>
      <p:sp>
        <p:nvSpPr>
          <p:cNvPr id="5" name="Text Placeholder 4">
            <a:extLst>
              <a:ext uri="{FF2B5EF4-FFF2-40B4-BE49-F238E27FC236}">
                <a16:creationId xmlns:a16="http://schemas.microsoft.com/office/drawing/2014/main" id="{A66BD1CE-ABCF-41BF-9B7D-804A5298802F}"/>
              </a:ext>
            </a:extLst>
          </p:cNvPr>
          <p:cNvSpPr>
            <a:spLocks noGrp="1"/>
          </p:cNvSpPr>
          <p:nvPr>
            <p:ph type="body" sz="quarter" idx="13"/>
          </p:nvPr>
        </p:nvSpPr>
        <p:spPr>
          <a:xfrm>
            <a:off x="990600" y="914400"/>
            <a:ext cx="7848600" cy="457200"/>
          </a:xfrm>
        </p:spPr>
        <p:txBody>
          <a:bodyPr/>
          <a:lstStyle/>
          <a:p>
            <a:r>
              <a:rPr lang="en-US" dirty="0"/>
              <a:t>Compensation plan: $/</a:t>
            </a:r>
            <a:r>
              <a:rPr lang="en-US" dirty="0" err="1"/>
              <a:t>wRVU</a:t>
            </a:r>
            <a:r>
              <a:rPr lang="en-US" dirty="0"/>
              <a:t> annual review process</a:t>
            </a:r>
          </a:p>
        </p:txBody>
      </p:sp>
      <p:sp>
        <p:nvSpPr>
          <p:cNvPr id="15" name="TextBox 14">
            <a:extLst>
              <a:ext uri="{FF2B5EF4-FFF2-40B4-BE49-F238E27FC236}">
                <a16:creationId xmlns:a16="http://schemas.microsoft.com/office/drawing/2014/main" id="{303CB6F0-A2B4-4DD0-8511-60FA5C43E949}"/>
              </a:ext>
            </a:extLst>
          </p:cNvPr>
          <p:cNvSpPr txBox="1"/>
          <p:nvPr/>
        </p:nvSpPr>
        <p:spPr>
          <a:xfrm>
            <a:off x="1219200" y="1524000"/>
            <a:ext cx="6477000" cy="533400"/>
          </a:xfrm>
          <a:prstGeom prst="rect">
            <a:avLst/>
          </a:prstGeom>
          <a:solidFill>
            <a:schemeClr val="accent4">
              <a:lumMod val="20000"/>
              <a:lumOff val="80000"/>
            </a:schemeClr>
          </a:solidFill>
          <a:ln>
            <a:solidFill>
              <a:schemeClr val="accent1"/>
            </a:solidFill>
            <a:prstDash val="dash"/>
          </a:ln>
        </p:spPr>
        <p:txBody>
          <a:bodyPr wrap="square" lIns="0" tIns="0" rIns="0" bIns="0" rtlCol="0" anchor="ctr" anchorCtr="0">
            <a:noAutofit/>
          </a:bodyPr>
          <a:lstStyle/>
          <a:p>
            <a:pPr algn="ctr">
              <a:lnSpc>
                <a:spcPct val="90000"/>
              </a:lnSpc>
              <a:spcBef>
                <a:spcPts val="600"/>
              </a:spcBef>
            </a:pPr>
            <a:r>
              <a:rPr lang="en-US" i="1" spc="-50" dirty="0"/>
              <a:t>NMG manages an annual process to ensure that physician compensation remains competitive relative to benchmarks, by specialty</a:t>
            </a:r>
          </a:p>
        </p:txBody>
      </p:sp>
      <p:graphicFrame>
        <p:nvGraphicFramePr>
          <p:cNvPr id="10" name="Diagram 9">
            <a:extLst>
              <a:ext uri="{FF2B5EF4-FFF2-40B4-BE49-F238E27FC236}">
                <a16:creationId xmlns:a16="http://schemas.microsoft.com/office/drawing/2014/main" id="{C89F36EB-B991-4285-B114-AB0E50BC8D0A}"/>
              </a:ext>
            </a:extLst>
          </p:cNvPr>
          <p:cNvGraphicFramePr/>
          <p:nvPr>
            <p:extLst>
              <p:ext uri="{D42A27DB-BD31-4B8C-83A1-F6EECF244321}">
                <p14:modId xmlns:p14="http://schemas.microsoft.com/office/powerpoint/2010/main" val="753560780"/>
              </p:ext>
            </p:extLst>
          </p:nvPr>
        </p:nvGraphicFramePr>
        <p:xfrm>
          <a:off x="228600"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1B40F835-5351-4677-B485-D61CE8EFBC4D}"/>
              </a:ext>
            </a:extLst>
          </p:cNvPr>
          <p:cNvSpPr txBox="1"/>
          <p:nvPr/>
        </p:nvSpPr>
        <p:spPr>
          <a:xfrm>
            <a:off x="4343400" y="2441282"/>
            <a:ext cx="4572000" cy="900275"/>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600" b="0" i="0" u="none" strike="noStrike" kern="1200" cap="none" spc="-50" normalizeH="0" baseline="0" noProof="0" dirty="0">
                <a:ln>
                  <a:noFill/>
                </a:ln>
                <a:solidFill>
                  <a:srgbClr val="54585A"/>
                </a:solidFill>
                <a:effectLst/>
                <a:uLnTx/>
                <a:uFillTx/>
                <a:latin typeface="Calibri"/>
                <a:ea typeface="+mn-ea"/>
                <a:cs typeface="+mn-cs"/>
              </a:rPr>
              <a:t>*Productivity and compensation benchmark calculations: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50" normalizeH="0" baseline="0" noProof="0" dirty="0">
                <a:ln>
                  <a:noFill/>
                </a:ln>
                <a:solidFill>
                  <a:srgbClr val="54585A"/>
                </a:solidFill>
                <a:effectLst/>
                <a:uLnTx/>
                <a:uFillTx/>
                <a:latin typeface="Calibri"/>
                <a:ea typeface="+mn-ea"/>
                <a:cs typeface="+mn-cs"/>
              </a:rPr>
              <a:t>Specialty-specific, nation-wide</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50" normalizeH="0" baseline="0" noProof="0" dirty="0">
                <a:ln>
                  <a:noFill/>
                </a:ln>
                <a:solidFill>
                  <a:srgbClr val="54585A"/>
                </a:solidFill>
                <a:effectLst/>
                <a:uLnTx/>
                <a:uFillTx/>
                <a:latin typeface="Calibri"/>
                <a:ea typeface="+mn-ea"/>
                <a:cs typeface="+mn-cs"/>
              </a:rPr>
              <a:t>Sources for Benchmarking include Sullivan Cotter, Medical Group Management Association, and </a:t>
            </a:r>
            <a:r>
              <a:rPr kumimoji="0" lang="en-US" sz="1600" b="0" i="0" u="none" strike="noStrike" kern="1200" cap="none" spc="0" normalizeH="0" baseline="0" noProof="0" dirty="0">
                <a:ln>
                  <a:noFill/>
                </a:ln>
                <a:solidFill>
                  <a:srgbClr val="54585A"/>
                </a:solidFill>
                <a:effectLst/>
                <a:uLnTx/>
                <a:uFillTx/>
                <a:latin typeface="Calibri"/>
                <a:ea typeface="+mn-ea"/>
                <a:cs typeface="+mn-cs"/>
              </a:rPr>
              <a:t>Association of American Medical Colleges (</a:t>
            </a:r>
            <a:r>
              <a:rPr kumimoji="0" lang="en-US" sz="1600" b="0" i="0" u="none" strike="noStrike" kern="1200" cap="none" spc="-50" normalizeH="0" baseline="0" noProof="0" dirty="0">
                <a:ln>
                  <a:noFill/>
                </a:ln>
                <a:solidFill>
                  <a:srgbClr val="54585A"/>
                </a:solidFill>
                <a:effectLst/>
                <a:uLnTx/>
                <a:uFillTx/>
                <a:latin typeface="Calibri"/>
                <a:ea typeface="+mn-ea"/>
                <a:cs typeface="+mn-cs"/>
              </a:rPr>
              <a:t>AAMC)</a:t>
            </a:r>
          </a:p>
        </p:txBody>
      </p:sp>
    </p:spTree>
    <p:extLst>
      <p:ext uri="{BB962C8B-B14F-4D97-AF65-F5344CB8AC3E}">
        <p14:creationId xmlns:p14="http://schemas.microsoft.com/office/powerpoint/2010/main" val="2131305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Northwestern Medicine High Brand">
  <a:themeElements>
    <a:clrScheme name="Custom 1">
      <a:dk1>
        <a:srgbClr val="54585A"/>
      </a:dk1>
      <a:lt1>
        <a:sysClr val="window" lastClr="FFFFFF"/>
      </a:lt1>
      <a:dk2>
        <a:srgbClr val="61468B"/>
      </a:dk2>
      <a:lt2>
        <a:srgbClr val="917EAE"/>
      </a:lt2>
      <a:accent1>
        <a:srgbClr val="61468B"/>
      </a:accent1>
      <a:accent2>
        <a:srgbClr val="B1ACCE"/>
      </a:accent2>
      <a:accent3>
        <a:srgbClr val="00A144"/>
      </a:accent3>
      <a:accent4>
        <a:srgbClr val="CFD641"/>
      </a:accent4>
      <a:accent5>
        <a:srgbClr val="DF6426"/>
      </a:accent5>
      <a:accent6>
        <a:srgbClr val="EDAC1A"/>
      </a:accent6>
      <a:hlink>
        <a:srgbClr val="B1ACCE"/>
      </a:hlink>
      <a:folHlink>
        <a:srgbClr val="A9AB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2.xml><?xml version="1.0" encoding="utf-8"?>
<a:theme xmlns:a="http://schemas.openxmlformats.org/drawingml/2006/main" name="1_Northwestern Medicine Low Brand">
  <a:themeElements>
    <a:clrScheme name="Custom 14">
      <a:dk1>
        <a:srgbClr val="54585A"/>
      </a:dk1>
      <a:lt1>
        <a:sysClr val="window" lastClr="FFFFFF"/>
      </a:lt1>
      <a:dk2>
        <a:srgbClr val="514689"/>
      </a:dk2>
      <a:lt2>
        <a:srgbClr val="B8B7DA"/>
      </a:lt2>
      <a:accent1>
        <a:srgbClr val="7571B0"/>
      </a:accent1>
      <a:accent2>
        <a:srgbClr val="938FC3"/>
      </a:accent2>
      <a:accent3>
        <a:srgbClr val="00A144"/>
      </a:accent3>
      <a:accent4>
        <a:srgbClr val="CFD641"/>
      </a:accent4>
      <a:accent5>
        <a:srgbClr val="EDAC1A"/>
      </a:accent5>
      <a:accent6>
        <a:srgbClr val="DF6426"/>
      </a:accent6>
      <a:hlink>
        <a:srgbClr val="B8B7DA"/>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3.xml><?xml version="1.0" encoding="utf-8"?>
<a:theme xmlns:a="http://schemas.openxmlformats.org/drawingml/2006/main" name="Northwestern Medicine Low Brand">
  <a:themeElements>
    <a:clrScheme name="Custom 3">
      <a:dk1>
        <a:srgbClr val="54585A"/>
      </a:dk1>
      <a:lt1>
        <a:sysClr val="window" lastClr="FFFFFF"/>
      </a:lt1>
      <a:dk2>
        <a:srgbClr val="61468B"/>
      </a:dk2>
      <a:lt2>
        <a:srgbClr val="917EAE"/>
      </a:lt2>
      <a:accent1>
        <a:srgbClr val="61468B"/>
      </a:accent1>
      <a:accent2>
        <a:srgbClr val="B1ACCE"/>
      </a:accent2>
      <a:accent3>
        <a:srgbClr val="00A144"/>
      </a:accent3>
      <a:accent4>
        <a:srgbClr val="CFD641"/>
      </a:accent4>
      <a:accent5>
        <a:srgbClr val="DF6426"/>
      </a:accent5>
      <a:accent6>
        <a:srgbClr val="EDAC1A"/>
      </a:accent6>
      <a:hlink>
        <a:srgbClr val="B1ACCE"/>
      </a:hlink>
      <a:folHlink>
        <a:srgbClr val="A9AB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23160</TotalTime>
  <Words>1108</Words>
  <Application>Microsoft Office PowerPoint</Application>
  <PresentationFormat>On-screen Show (4:3)</PresentationFormat>
  <Paragraphs>214</Paragraphs>
  <Slides>16</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Symbol</vt:lpstr>
      <vt:lpstr>1_Northwestern Medicine High Brand</vt:lpstr>
      <vt:lpstr>1_Northwestern Medicine Low Brand</vt:lpstr>
      <vt:lpstr>Northwestern Medicine Low Brand</vt:lpstr>
      <vt:lpstr>How To Negotiate  Your First Contract</vt:lpstr>
      <vt:lpstr>How To Negotiate Your First Contract</vt:lpstr>
      <vt:lpstr>PowerPoint Presentation</vt:lpstr>
      <vt:lpstr>How To Negotiate Your First Contract</vt:lpstr>
      <vt:lpstr>How To Negotiate Your First Contract</vt:lpstr>
      <vt:lpstr>How To Negotiate Your First Contract</vt:lpstr>
      <vt:lpstr>How To Negotiate Your First Contract</vt:lpstr>
      <vt:lpstr>How To Negotiate Your First Contract</vt:lpstr>
      <vt:lpstr>How To Negotiate Your First Contract</vt:lpstr>
      <vt:lpstr>How To Negotiate Your First Contract</vt:lpstr>
      <vt:lpstr>How To Negotiate Your First Contract</vt:lpstr>
      <vt:lpstr>How To Negotiate Your First Contract</vt:lpstr>
      <vt:lpstr>How To Negotiate Your First Contract</vt:lpstr>
      <vt:lpstr>How To Negotiate Your First Contract</vt:lpstr>
      <vt:lpstr>Questions?</vt:lpstr>
      <vt:lpstr>Thank you</vt:lpstr>
    </vt:vector>
  </TitlesOfParts>
  <Company>Northwestern Memorial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Process</dc:title>
  <dc:creator>Meyer, Jesse</dc:creator>
  <cp:lastModifiedBy>Meyer, Jesse</cp:lastModifiedBy>
  <cp:revision>710</cp:revision>
  <cp:lastPrinted>2024-01-24T23:48:23Z</cp:lastPrinted>
  <dcterms:created xsi:type="dcterms:W3CDTF">2017-11-20T21:18:06Z</dcterms:created>
  <dcterms:modified xsi:type="dcterms:W3CDTF">2024-01-24T23:51:22Z</dcterms:modified>
</cp:coreProperties>
</file>