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9" r:id="rId1"/>
  </p:sldMasterIdLst>
  <p:notesMasterIdLst>
    <p:notesMasterId r:id="rId21"/>
  </p:notesMasterIdLst>
  <p:sldIdLst>
    <p:sldId id="256" r:id="rId2"/>
    <p:sldId id="279" r:id="rId3"/>
    <p:sldId id="267" r:id="rId4"/>
    <p:sldId id="270" r:id="rId5"/>
    <p:sldId id="274" r:id="rId6"/>
    <p:sldId id="275" r:id="rId7"/>
    <p:sldId id="260" r:id="rId8"/>
    <p:sldId id="258" r:id="rId9"/>
    <p:sldId id="268" r:id="rId10"/>
    <p:sldId id="259" r:id="rId11"/>
    <p:sldId id="261" r:id="rId12"/>
    <p:sldId id="263" r:id="rId13"/>
    <p:sldId id="269" r:id="rId14"/>
    <p:sldId id="266" r:id="rId15"/>
    <p:sldId id="257" r:id="rId16"/>
    <p:sldId id="276" r:id="rId17"/>
    <p:sldId id="273"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4"/>
    <p:restoredTop sz="94607"/>
  </p:normalViewPr>
  <p:slideViewPr>
    <p:cSldViewPr snapToGrid="0" snapToObjects="1">
      <p:cViewPr varScale="1">
        <p:scale>
          <a:sx n="101" d="100"/>
          <a:sy n="101" d="100"/>
        </p:scale>
        <p:origin x="208"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91CA3-179C-D24B-A4E8-2DA03BFF4726}"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D7F1E-4AFC-CF4D-985A-36386D9AA851}" type="slidenum">
              <a:rPr lang="en-US" smtClean="0"/>
              <a:t>‹#›</a:t>
            </a:fld>
            <a:endParaRPr lang="en-US"/>
          </a:p>
        </p:txBody>
      </p:sp>
    </p:spTree>
    <p:extLst>
      <p:ext uri="{BB962C8B-B14F-4D97-AF65-F5344CB8AC3E}">
        <p14:creationId xmlns:p14="http://schemas.microsoft.com/office/powerpoint/2010/main" val="38101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HBR</a:t>
            </a:r>
          </a:p>
        </p:txBody>
      </p:sp>
      <p:sp>
        <p:nvSpPr>
          <p:cNvPr id="4" name="Slide Number Placeholder 3"/>
          <p:cNvSpPr>
            <a:spLocks noGrp="1"/>
          </p:cNvSpPr>
          <p:nvPr>
            <p:ph type="sldNum" sz="quarter" idx="5"/>
          </p:nvPr>
        </p:nvSpPr>
        <p:spPr/>
        <p:txBody>
          <a:bodyPr/>
          <a:lstStyle/>
          <a:p>
            <a:fld id="{040D7F1E-4AFC-CF4D-985A-36386D9AA851}" type="slidenum">
              <a:rPr lang="en-US" smtClean="0"/>
              <a:t>3</a:t>
            </a:fld>
            <a:endParaRPr lang="en-US"/>
          </a:p>
        </p:txBody>
      </p:sp>
    </p:spTree>
    <p:extLst>
      <p:ext uri="{BB962C8B-B14F-4D97-AF65-F5344CB8AC3E}">
        <p14:creationId xmlns:p14="http://schemas.microsoft.com/office/powerpoint/2010/main" val="198876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a:t>
            </a:r>
          </a:p>
        </p:txBody>
      </p:sp>
      <p:sp>
        <p:nvSpPr>
          <p:cNvPr id="4" name="Slide Number Placeholder 3"/>
          <p:cNvSpPr>
            <a:spLocks noGrp="1"/>
          </p:cNvSpPr>
          <p:nvPr>
            <p:ph type="sldNum" sz="quarter" idx="5"/>
          </p:nvPr>
        </p:nvSpPr>
        <p:spPr/>
        <p:txBody>
          <a:bodyPr/>
          <a:lstStyle/>
          <a:p>
            <a:fld id="{040D7F1E-4AFC-CF4D-985A-36386D9AA851}" type="slidenum">
              <a:rPr lang="en-US" smtClean="0"/>
              <a:t>4</a:t>
            </a:fld>
            <a:endParaRPr lang="en-US"/>
          </a:p>
        </p:txBody>
      </p:sp>
    </p:spTree>
    <p:extLst>
      <p:ext uri="{BB962C8B-B14F-4D97-AF65-F5344CB8AC3E}">
        <p14:creationId xmlns:p14="http://schemas.microsoft.com/office/powerpoint/2010/main" val="130346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0B860-8B51-E84A-A57E-0DEED6032873}"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115584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0B860-8B51-E84A-A57E-0DEED6032873}" type="datetimeFigureOut">
              <a:rPr lang="en-US" smtClean="0"/>
              <a:t>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218487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0B860-8B51-E84A-A57E-0DEED6032873}" type="datetimeFigureOut">
              <a:rPr lang="en-US" smtClean="0"/>
              <a:t>12/7/23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15594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0B860-8B51-E84A-A57E-0DEED6032873}"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22820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F0B860-8B51-E84A-A57E-0DEED6032873}" type="datetimeFigureOut">
              <a:rPr lang="en-US" smtClean="0"/>
              <a:t>12/7/23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92066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7F0B860-8B51-E84A-A57E-0DEED6032873}" type="datetimeFigureOut">
              <a:rPr lang="en-US" smtClean="0"/>
              <a:t>12/7/23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144335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7F0B860-8B51-E84A-A57E-0DEED6032873}" type="datetimeFigureOut">
              <a:rPr lang="en-US" smtClean="0"/>
              <a:t>12/7/23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110158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7F0B860-8B51-E84A-A57E-0DEED6032873}" type="datetimeFigureOut">
              <a:rPr lang="en-US" smtClean="0"/>
              <a:t>12/7/23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227100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7F0B860-8B51-E84A-A57E-0DEED6032873}" type="datetimeFigureOut">
              <a:rPr lang="en-US" smtClean="0"/>
              <a:t>12/7/23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3707690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7F0B860-8B51-E84A-A57E-0DEED6032873}" type="datetimeFigureOut">
              <a:rPr lang="en-US" smtClean="0"/>
              <a:t>12/7/23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335161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7F0B860-8B51-E84A-A57E-0DEED6032873}" type="datetimeFigureOut">
              <a:rPr lang="en-US" smtClean="0"/>
              <a:t>12/7/23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FFD1B7DA-F963-BC4D-A58E-764D8F85FD95}" type="slidenum">
              <a:rPr lang="en-US" smtClean="0"/>
              <a:t>‹#›</a:t>
            </a:fld>
            <a:endParaRPr lang="en-US"/>
          </a:p>
        </p:txBody>
      </p:sp>
    </p:spTree>
    <p:extLst>
      <p:ext uri="{BB962C8B-B14F-4D97-AF65-F5344CB8AC3E}">
        <p14:creationId xmlns:p14="http://schemas.microsoft.com/office/powerpoint/2010/main" val="211683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7F0B860-8B51-E84A-A57E-0DEED6032873}" type="datetimeFigureOut">
              <a:rPr lang="en-US" smtClean="0"/>
              <a:t>12/7/23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FD1B7DA-F963-BC4D-A58E-764D8F85FD95}" type="slidenum">
              <a:rPr lang="en-US" smtClean="0"/>
              <a:t>‹#›</a:t>
            </a:fld>
            <a:endParaRPr lang="en-US"/>
          </a:p>
        </p:txBody>
      </p:sp>
    </p:spTree>
    <p:extLst>
      <p:ext uri="{BB962C8B-B14F-4D97-AF65-F5344CB8AC3E}">
        <p14:creationId xmlns:p14="http://schemas.microsoft.com/office/powerpoint/2010/main" val="2502757449"/>
      </p:ext>
    </p:extLst>
  </p:cSld>
  <p:clrMap bg1="dk1" tx1="lt1" bg2="dk2"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FE486-CF9E-1744-8774-341332F159EC}"/>
              </a:ext>
            </a:extLst>
          </p:cNvPr>
          <p:cNvSpPr>
            <a:spLocks noGrp="1"/>
          </p:cNvSpPr>
          <p:nvPr>
            <p:ph type="ctrTitle"/>
          </p:nvPr>
        </p:nvSpPr>
        <p:spPr/>
        <p:txBody>
          <a:bodyPr>
            <a:normAutofit/>
          </a:bodyPr>
          <a:lstStyle/>
          <a:p>
            <a:r>
              <a:rPr lang="en-US" dirty="0"/>
              <a:t>COMMUNICATING WITH YOUR MENTOR</a:t>
            </a:r>
          </a:p>
        </p:txBody>
      </p:sp>
      <p:sp>
        <p:nvSpPr>
          <p:cNvPr id="3" name="Subtitle 2">
            <a:extLst>
              <a:ext uri="{FF2B5EF4-FFF2-40B4-BE49-F238E27FC236}">
                <a16:creationId xmlns:a16="http://schemas.microsoft.com/office/drawing/2014/main" id="{6E8D13C6-1D30-8F40-9CFB-5B3C862786ED}"/>
              </a:ext>
            </a:extLst>
          </p:cNvPr>
          <p:cNvSpPr>
            <a:spLocks noGrp="1"/>
          </p:cNvSpPr>
          <p:nvPr>
            <p:ph type="subTitle" idx="1"/>
          </p:nvPr>
        </p:nvSpPr>
        <p:spPr/>
        <p:txBody>
          <a:bodyPr/>
          <a:lstStyle/>
          <a:p>
            <a:endParaRPr lang="en-US"/>
          </a:p>
        </p:txBody>
      </p:sp>
      <p:pic>
        <p:nvPicPr>
          <p:cNvPr id="4" name="Content Placeholder 4">
            <a:extLst>
              <a:ext uri="{FF2B5EF4-FFF2-40B4-BE49-F238E27FC236}">
                <a16:creationId xmlns:a16="http://schemas.microsoft.com/office/drawing/2014/main" id="{C4E8BBEB-8699-894C-8847-77EB09B85846}"/>
              </a:ext>
            </a:extLst>
          </p:cNvPr>
          <p:cNvPicPr>
            <a:picLocks noChangeAspect="1"/>
          </p:cNvPicPr>
          <p:nvPr/>
        </p:nvPicPr>
        <p:blipFill>
          <a:blip r:embed="rId2"/>
          <a:stretch>
            <a:fillRect/>
          </a:stretch>
        </p:blipFill>
        <p:spPr>
          <a:xfrm>
            <a:off x="9336660" y="1502157"/>
            <a:ext cx="2718815" cy="1812543"/>
          </a:xfrm>
          <a:prstGeom prst="rect">
            <a:avLst/>
          </a:prstGeom>
        </p:spPr>
      </p:pic>
      <p:pic>
        <p:nvPicPr>
          <p:cNvPr id="5" name="Picture 4">
            <a:extLst>
              <a:ext uri="{FF2B5EF4-FFF2-40B4-BE49-F238E27FC236}">
                <a16:creationId xmlns:a16="http://schemas.microsoft.com/office/drawing/2014/main" id="{3F63929A-C7D2-FA45-BB16-56D283BE7CCF}"/>
              </a:ext>
            </a:extLst>
          </p:cNvPr>
          <p:cNvPicPr>
            <a:picLocks noChangeAspect="1"/>
          </p:cNvPicPr>
          <p:nvPr/>
        </p:nvPicPr>
        <p:blipFill>
          <a:blip r:embed="rId3"/>
          <a:stretch>
            <a:fillRect/>
          </a:stretch>
        </p:blipFill>
        <p:spPr>
          <a:xfrm>
            <a:off x="9375696" y="3660452"/>
            <a:ext cx="2679779" cy="1786519"/>
          </a:xfrm>
          <a:prstGeom prst="rect">
            <a:avLst/>
          </a:prstGeom>
        </p:spPr>
      </p:pic>
    </p:spTree>
    <p:extLst>
      <p:ext uri="{BB962C8B-B14F-4D97-AF65-F5344CB8AC3E}">
        <p14:creationId xmlns:p14="http://schemas.microsoft.com/office/powerpoint/2010/main" val="609776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A4A3-C599-074B-BCA9-B6DEF68759D3}"/>
              </a:ext>
            </a:extLst>
          </p:cNvPr>
          <p:cNvSpPr>
            <a:spLocks noGrp="1"/>
          </p:cNvSpPr>
          <p:nvPr>
            <p:ph type="title"/>
          </p:nvPr>
        </p:nvSpPr>
        <p:spPr/>
        <p:txBody>
          <a:bodyPr/>
          <a:lstStyle/>
          <a:p>
            <a:r>
              <a:rPr lang="en-US" dirty="0"/>
              <a:t>QUESTIONS TO ASK</a:t>
            </a:r>
          </a:p>
        </p:txBody>
      </p:sp>
      <p:sp>
        <p:nvSpPr>
          <p:cNvPr id="3" name="Content Placeholder 2">
            <a:extLst>
              <a:ext uri="{FF2B5EF4-FFF2-40B4-BE49-F238E27FC236}">
                <a16:creationId xmlns:a16="http://schemas.microsoft.com/office/drawing/2014/main" id="{BA524593-E1E4-AD4C-AB5C-94B79421C536}"/>
              </a:ext>
            </a:extLst>
          </p:cNvPr>
          <p:cNvSpPr>
            <a:spLocks noGrp="1"/>
          </p:cNvSpPr>
          <p:nvPr>
            <p:ph idx="1"/>
          </p:nvPr>
        </p:nvSpPr>
        <p:spPr/>
        <p:txBody>
          <a:bodyPr/>
          <a:lstStyle/>
          <a:p>
            <a:r>
              <a:rPr lang="en-US" dirty="0"/>
              <a:t>Talk with the prospective mentor about style, communication patterns, availability, and the approach the mentor has used to implement previous relationships. </a:t>
            </a:r>
          </a:p>
          <a:p>
            <a:r>
              <a:rPr lang="en-US" dirty="0"/>
              <a:t>Talk to them about their mentors.</a:t>
            </a:r>
          </a:p>
          <a:p>
            <a:r>
              <a:rPr lang="en-US" dirty="0"/>
              <a:t>Talk to them about specifics: how often to meet, goal setting, timeline for publications/grants etc.</a:t>
            </a:r>
          </a:p>
          <a:p>
            <a:r>
              <a:rPr lang="en-US" dirty="0"/>
              <a:t>Reflect on the answers to determine if there is a “good fit” between you. </a:t>
            </a:r>
          </a:p>
        </p:txBody>
      </p:sp>
    </p:spTree>
    <p:extLst>
      <p:ext uri="{BB962C8B-B14F-4D97-AF65-F5344CB8AC3E}">
        <p14:creationId xmlns:p14="http://schemas.microsoft.com/office/powerpoint/2010/main" val="38315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AEE2-B81F-6247-8B6D-D08798FA8C24}"/>
              </a:ext>
            </a:extLst>
          </p:cNvPr>
          <p:cNvSpPr>
            <a:spLocks noGrp="1"/>
          </p:cNvSpPr>
          <p:nvPr>
            <p:ph type="title"/>
          </p:nvPr>
        </p:nvSpPr>
        <p:spPr/>
        <p:txBody>
          <a:bodyPr/>
          <a:lstStyle/>
          <a:p>
            <a:r>
              <a:rPr lang="en-US" dirty="0"/>
              <a:t>GOAL SETTING</a:t>
            </a:r>
          </a:p>
        </p:txBody>
      </p:sp>
      <p:sp>
        <p:nvSpPr>
          <p:cNvPr id="3" name="Content Placeholder 2">
            <a:extLst>
              <a:ext uri="{FF2B5EF4-FFF2-40B4-BE49-F238E27FC236}">
                <a16:creationId xmlns:a16="http://schemas.microsoft.com/office/drawing/2014/main" id="{6FB424E6-EFBA-FB49-A87B-8A7D22DEDAE4}"/>
              </a:ext>
            </a:extLst>
          </p:cNvPr>
          <p:cNvSpPr>
            <a:spLocks noGrp="1"/>
          </p:cNvSpPr>
          <p:nvPr>
            <p:ph idx="1"/>
          </p:nvPr>
        </p:nvSpPr>
        <p:spPr>
          <a:xfrm>
            <a:off x="3729568" y="127485"/>
            <a:ext cx="7315200" cy="5120640"/>
          </a:xfrm>
        </p:spPr>
        <p:txBody>
          <a:bodyPr/>
          <a:lstStyle/>
          <a:p>
            <a:r>
              <a:rPr lang="en-US" dirty="0"/>
              <a:t>Go over your previously planned goals and discuss what is reasonable or what else could be achieved. At the end of the day you want to stay on the same page about where you are headed.</a:t>
            </a:r>
          </a:p>
          <a:p>
            <a:r>
              <a:rPr lang="en-US" dirty="0"/>
              <a:t>Set boundaries. </a:t>
            </a:r>
          </a:p>
          <a:p>
            <a:pPr lvl="1"/>
            <a:r>
              <a:rPr lang="en-US" dirty="0"/>
              <a:t>Other academic pursuits </a:t>
            </a:r>
          </a:p>
          <a:p>
            <a:pPr lvl="1"/>
            <a:r>
              <a:rPr lang="en-US" dirty="0"/>
              <a:t>Personal ambitions</a:t>
            </a:r>
          </a:p>
          <a:p>
            <a:pPr lvl="1"/>
            <a:r>
              <a:rPr lang="en-US" dirty="0"/>
              <a:t>Work with other mentors</a:t>
            </a:r>
          </a:p>
          <a:p>
            <a:r>
              <a:rPr lang="en-US" dirty="0"/>
              <a:t>Set a timeline and frequency for meetings. </a:t>
            </a:r>
          </a:p>
        </p:txBody>
      </p:sp>
      <p:pic>
        <p:nvPicPr>
          <p:cNvPr id="4" name="Picture 3">
            <a:extLst>
              <a:ext uri="{FF2B5EF4-FFF2-40B4-BE49-F238E27FC236}">
                <a16:creationId xmlns:a16="http://schemas.microsoft.com/office/drawing/2014/main" id="{234DF2B1-F8B2-8F4A-800B-92C164A9DC19}"/>
              </a:ext>
            </a:extLst>
          </p:cNvPr>
          <p:cNvPicPr>
            <a:picLocks noChangeAspect="1"/>
          </p:cNvPicPr>
          <p:nvPr/>
        </p:nvPicPr>
        <p:blipFill>
          <a:blip r:embed="rId2"/>
          <a:stretch>
            <a:fillRect/>
          </a:stretch>
        </p:blipFill>
        <p:spPr>
          <a:xfrm>
            <a:off x="8013700" y="4513201"/>
            <a:ext cx="2933700" cy="1957335"/>
          </a:xfrm>
          <a:prstGeom prst="rect">
            <a:avLst/>
          </a:prstGeom>
        </p:spPr>
      </p:pic>
    </p:spTree>
    <p:extLst>
      <p:ext uri="{BB962C8B-B14F-4D97-AF65-F5344CB8AC3E}">
        <p14:creationId xmlns:p14="http://schemas.microsoft.com/office/powerpoint/2010/main" val="56615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E83A-6625-EC41-B033-86F59694837D}"/>
              </a:ext>
            </a:extLst>
          </p:cNvPr>
          <p:cNvSpPr>
            <a:spLocks noGrp="1"/>
          </p:cNvSpPr>
          <p:nvPr>
            <p:ph type="title"/>
          </p:nvPr>
        </p:nvSpPr>
        <p:spPr/>
        <p:txBody>
          <a:bodyPr/>
          <a:lstStyle/>
          <a:p>
            <a:r>
              <a:rPr lang="en-US" dirty="0"/>
              <a:t>KEEP A RECORD</a:t>
            </a:r>
          </a:p>
        </p:txBody>
      </p:sp>
      <p:sp>
        <p:nvSpPr>
          <p:cNvPr id="3" name="Content Placeholder 2">
            <a:extLst>
              <a:ext uri="{FF2B5EF4-FFF2-40B4-BE49-F238E27FC236}">
                <a16:creationId xmlns:a16="http://schemas.microsoft.com/office/drawing/2014/main" id="{C6224F00-8EB2-004A-8048-1EA83FEC73D3}"/>
              </a:ext>
            </a:extLst>
          </p:cNvPr>
          <p:cNvSpPr>
            <a:spLocks noGrp="1"/>
          </p:cNvSpPr>
          <p:nvPr>
            <p:ph idx="1"/>
          </p:nvPr>
        </p:nvSpPr>
        <p:spPr/>
        <p:txBody>
          <a:bodyPr/>
          <a:lstStyle/>
          <a:p>
            <a:r>
              <a:rPr lang="en-US" dirty="0"/>
              <a:t>Listen and take notes.</a:t>
            </a:r>
          </a:p>
          <a:p>
            <a:r>
              <a:rPr lang="en-US" dirty="0"/>
              <a:t>Potentially send them the notes in the thank you email after the meeting.</a:t>
            </a:r>
          </a:p>
          <a:p>
            <a:endParaRPr lang="en-US" dirty="0"/>
          </a:p>
        </p:txBody>
      </p:sp>
    </p:spTree>
    <p:extLst>
      <p:ext uri="{BB962C8B-B14F-4D97-AF65-F5344CB8AC3E}">
        <p14:creationId xmlns:p14="http://schemas.microsoft.com/office/powerpoint/2010/main" val="3808931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FFFF-9E83-DA47-B1DD-93BADC5505FA}"/>
              </a:ext>
            </a:extLst>
          </p:cNvPr>
          <p:cNvSpPr>
            <a:spLocks noGrp="1"/>
          </p:cNvSpPr>
          <p:nvPr>
            <p:ph type="title"/>
          </p:nvPr>
        </p:nvSpPr>
        <p:spPr/>
        <p:txBody>
          <a:bodyPr/>
          <a:lstStyle/>
          <a:p>
            <a:r>
              <a:rPr lang="en-US" dirty="0"/>
              <a:t>FOLLOW THROUGH</a:t>
            </a:r>
          </a:p>
        </p:txBody>
      </p:sp>
      <p:sp>
        <p:nvSpPr>
          <p:cNvPr id="3" name="Content Placeholder 2">
            <a:extLst>
              <a:ext uri="{FF2B5EF4-FFF2-40B4-BE49-F238E27FC236}">
                <a16:creationId xmlns:a16="http://schemas.microsoft.com/office/drawing/2014/main" id="{2D35F391-857F-6B41-9BA3-099143295075}"/>
              </a:ext>
            </a:extLst>
          </p:cNvPr>
          <p:cNvSpPr>
            <a:spLocks noGrp="1"/>
          </p:cNvSpPr>
          <p:nvPr>
            <p:ph idx="1"/>
          </p:nvPr>
        </p:nvSpPr>
        <p:spPr/>
        <p:txBody>
          <a:bodyPr>
            <a:normAutofit/>
          </a:bodyPr>
          <a:lstStyle/>
          <a:p>
            <a:r>
              <a:rPr lang="en-US" dirty="0"/>
              <a:t>When your mentor makes suggestions, implement them promptly. </a:t>
            </a:r>
          </a:p>
          <a:p>
            <a:r>
              <a:rPr lang="en-US" dirty="0"/>
              <a:t>If your mentor mentions a subject of interest or a skill you can improve, actively search for ways to learn more. This demonstrates that you not only, listen to their advice; but respect their opinion enough to take action.</a:t>
            </a:r>
          </a:p>
          <a:p>
            <a:r>
              <a:rPr lang="en-US" dirty="0"/>
              <a:t>Apply their advice in your daily tasks, then report back to them about the steps you took. Mentors often appreciate seeing that they made a direct impact on others, so sharing any improvements to your behavior can encourage their engagement with you.</a:t>
            </a:r>
          </a:p>
          <a:p>
            <a:endParaRPr lang="en-US" dirty="0"/>
          </a:p>
        </p:txBody>
      </p:sp>
    </p:spTree>
    <p:extLst>
      <p:ext uri="{BB962C8B-B14F-4D97-AF65-F5344CB8AC3E}">
        <p14:creationId xmlns:p14="http://schemas.microsoft.com/office/powerpoint/2010/main" val="3364632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B02C-EB5D-2A4C-86F6-E2621076E314}"/>
              </a:ext>
            </a:extLst>
          </p:cNvPr>
          <p:cNvSpPr>
            <a:spLocks noGrp="1"/>
          </p:cNvSpPr>
          <p:nvPr>
            <p:ph type="title"/>
          </p:nvPr>
        </p:nvSpPr>
        <p:spPr/>
        <p:txBody>
          <a:bodyPr/>
          <a:lstStyle/>
          <a:p>
            <a:r>
              <a:rPr lang="en-US" dirty="0"/>
              <a:t>FREQUENT CHECK INS</a:t>
            </a:r>
          </a:p>
        </p:txBody>
      </p:sp>
      <p:sp>
        <p:nvSpPr>
          <p:cNvPr id="3" name="Content Placeholder 2">
            <a:extLst>
              <a:ext uri="{FF2B5EF4-FFF2-40B4-BE49-F238E27FC236}">
                <a16:creationId xmlns:a16="http://schemas.microsoft.com/office/drawing/2014/main" id="{49ACB74D-CA20-AC4F-A9C5-288D71F01D07}"/>
              </a:ext>
            </a:extLst>
          </p:cNvPr>
          <p:cNvSpPr>
            <a:spLocks noGrp="1"/>
          </p:cNvSpPr>
          <p:nvPr>
            <p:ph idx="1"/>
          </p:nvPr>
        </p:nvSpPr>
        <p:spPr>
          <a:xfrm>
            <a:off x="3869268" y="1450928"/>
            <a:ext cx="7315200" cy="5120640"/>
          </a:xfrm>
        </p:spPr>
        <p:txBody>
          <a:bodyPr/>
          <a:lstStyle/>
          <a:p>
            <a:r>
              <a:rPr lang="en-US" dirty="0"/>
              <a:t>Either in meetings, via text or email.</a:t>
            </a:r>
          </a:p>
          <a:p>
            <a:r>
              <a:rPr lang="en-US" dirty="0"/>
              <a:t>Keep your mentor in the loop.</a:t>
            </a:r>
          </a:p>
          <a:p>
            <a:endParaRPr lang="en-US" dirty="0"/>
          </a:p>
        </p:txBody>
      </p:sp>
      <p:pic>
        <p:nvPicPr>
          <p:cNvPr id="4" name="Picture 3">
            <a:extLst>
              <a:ext uri="{FF2B5EF4-FFF2-40B4-BE49-F238E27FC236}">
                <a16:creationId xmlns:a16="http://schemas.microsoft.com/office/drawing/2014/main" id="{F9ECE56F-0CC9-514B-994A-CDAC7EAE5B3E}"/>
              </a:ext>
            </a:extLst>
          </p:cNvPr>
          <p:cNvPicPr>
            <a:picLocks noChangeAspect="1"/>
          </p:cNvPicPr>
          <p:nvPr/>
        </p:nvPicPr>
        <p:blipFill>
          <a:blip r:embed="rId2"/>
          <a:stretch>
            <a:fillRect/>
          </a:stretch>
        </p:blipFill>
        <p:spPr>
          <a:xfrm>
            <a:off x="7526868" y="384128"/>
            <a:ext cx="3810000" cy="2133600"/>
          </a:xfrm>
          <a:prstGeom prst="rect">
            <a:avLst/>
          </a:prstGeom>
        </p:spPr>
      </p:pic>
    </p:spTree>
    <p:extLst>
      <p:ext uri="{BB962C8B-B14F-4D97-AF65-F5344CB8AC3E}">
        <p14:creationId xmlns:p14="http://schemas.microsoft.com/office/powerpoint/2010/main" val="4082202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D7EE-CD46-6142-B539-CEFAE4D9641E}"/>
              </a:ext>
            </a:extLst>
          </p:cNvPr>
          <p:cNvSpPr>
            <a:spLocks noGrp="1"/>
          </p:cNvSpPr>
          <p:nvPr>
            <p:ph type="title"/>
          </p:nvPr>
        </p:nvSpPr>
        <p:spPr/>
        <p:txBody>
          <a:bodyPr/>
          <a:lstStyle/>
          <a:p>
            <a:r>
              <a:rPr lang="en-US" dirty="0"/>
              <a:t>EMAIL TIPS AND TRICKS</a:t>
            </a:r>
          </a:p>
        </p:txBody>
      </p:sp>
      <p:sp>
        <p:nvSpPr>
          <p:cNvPr id="3" name="Content Placeholder 2">
            <a:extLst>
              <a:ext uri="{FF2B5EF4-FFF2-40B4-BE49-F238E27FC236}">
                <a16:creationId xmlns:a16="http://schemas.microsoft.com/office/drawing/2014/main" id="{51212AD2-9A3D-AF48-A1D4-A6A6055FD768}"/>
              </a:ext>
            </a:extLst>
          </p:cNvPr>
          <p:cNvSpPr>
            <a:spLocks noGrp="1"/>
          </p:cNvSpPr>
          <p:nvPr>
            <p:ph idx="1"/>
          </p:nvPr>
        </p:nvSpPr>
        <p:spPr/>
        <p:txBody>
          <a:bodyPr>
            <a:normAutofit/>
          </a:bodyPr>
          <a:lstStyle/>
          <a:p>
            <a:r>
              <a:rPr lang="en-US" dirty="0"/>
              <a:t>When messaging them by email or text, be sure to use proper etiquette and grammar.</a:t>
            </a:r>
          </a:p>
          <a:p>
            <a:r>
              <a:rPr lang="en-US" dirty="0"/>
              <a:t>Always start off with an appropriate greeting.</a:t>
            </a:r>
          </a:p>
          <a:p>
            <a:r>
              <a:rPr lang="en-US" dirty="0"/>
              <a:t>Request — don’t demand — whatever you need. (“I am not able to meet up on Thursday and was wondering if you had availability for another time.”) </a:t>
            </a:r>
          </a:p>
          <a:p>
            <a:r>
              <a:rPr lang="en-US" dirty="0"/>
              <a:t>Give options. (“I can meet  up between 3–5 on Sunday or between 1–3 on Wednesday. If that doesn’t work, I could send you an email with my questions.”)</a:t>
            </a:r>
          </a:p>
          <a:p>
            <a:r>
              <a:rPr lang="en-US" dirty="0"/>
              <a:t>Always thank your mentor at the end and sign off with your name if it’s an email.</a:t>
            </a:r>
          </a:p>
          <a:p>
            <a:r>
              <a:rPr lang="en-US" dirty="0"/>
              <a:t>Remember to proofread!</a:t>
            </a:r>
          </a:p>
          <a:p>
            <a:endParaRPr lang="en-US" dirty="0"/>
          </a:p>
        </p:txBody>
      </p:sp>
    </p:spTree>
    <p:extLst>
      <p:ext uri="{BB962C8B-B14F-4D97-AF65-F5344CB8AC3E}">
        <p14:creationId xmlns:p14="http://schemas.microsoft.com/office/powerpoint/2010/main" val="1851364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0CDCD-AF33-E94A-B79E-9716A3806974}"/>
              </a:ext>
            </a:extLst>
          </p:cNvPr>
          <p:cNvSpPr>
            <a:spLocks noGrp="1"/>
          </p:cNvSpPr>
          <p:nvPr>
            <p:ph type="title"/>
          </p:nvPr>
        </p:nvSpPr>
        <p:spPr/>
        <p:txBody>
          <a:bodyPr/>
          <a:lstStyle/>
          <a:p>
            <a:r>
              <a:rPr lang="en-US" dirty="0"/>
              <a:t>ETHICAL ISSUES</a:t>
            </a:r>
          </a:p>
        </p:txBody>
      </p:sp>
      <p:sp>
        <p:nvSpPr>
          <p:cNvPr id="3" name="Content Placeholder 2">
            <a:extLst>
              <a:ext uri="{FF2B5EF4-FFF2-40B4-BE49-F238E27FC236}">
                <a16:creationId xmlns:a16="http://schemas.microsoft.com/office/drawing/2014/main" id="{9503D4EC-161C-9645-8815-3A414CBE1DA2}"/>
              </a:ext>
            </a:extLst>
          </p:cNvPr>
          <p:cNvSpPr>
            <a:spLocks noGrp="1"/>
          </p:cNvSpPr>
          <p:nvPr>
            <p:ph idx="1"/>
          </p:nvPr>
        </p:nvSpPr>
        <p:spPr/>
        <p:txBody>
          <a:bodyPr/>
          <a:lstStyle/>
          <a:p>
            <a:r>
              <a:rPr lang="en-US" dirty="0"/>
              <a:t>Confidentiality: should be preserved within the limits of good practice. It is possible for a betrayal of confidence to occur in general conversation, and what was said in confidence should be remembered. </a:t>
            </a:r>
          </a:p>
          <a:p>
            <a:r>
              <a:rPr lang="en-US" dirty="0"/>
              <a:t>Conflict of interest: should always be acknowledged. </a:t>
            </a:r>
          </a:p>
          <a:p>
            <a:r>
              <a:rPr lang="en-US" dirty="0"/>
              <a:t>Power : mentoring may give the mentor considerable knowledge about the mentee and their work. The inherent imbalance of power can lead to dysfunctional behaviors. </a:t>
            </a:r>
          </a:p>
          <a:p>
            <a:r>
              <a:rPr lang="en-US" dirty="0"/>
              <a:t>Unrealistic expectations: a mentee may expect more from the mentor than can be provided. False expectations should not be encouraged. </a:t>
            </a:r>
          </a:p>
          <a:p>
            <a:r>
              <a:rPr lang="en-US" dirty="0"/>
              <a:t>Access: limited opportunities for select individuals; denial of access to underrepresented groups; and limited success of diversity goals. </a:t>
            </a:r>
          </a:p>
        </p:txBody>
      </p:sp>
    </p:spTree>
    <p:extLst>
      <p:ext uri="{BB962C8B-B14F-4D97-AF65-F5344CB8AC3E}">
        <p14:creationId xmlns:p14="http://schemas.microsoft.com/office/powerpoint/2010/main" val="310733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3360-7C05-9D40-BBE4-83D026FE2082}"/>
              </a:ext>
            </a:extLst>
          </p:cNvPr>
          <p:cNvSpPr>
            <a:spLocks noGrp="1"/>
          </p:cNvSpPr>
          <p:nvPr>
            <p:ph type="title"/>
          </p:nvPr>
        </p:nvSpPr>
        <p:spPr/>
        <p:txBody>
          <a:bodyPr/>
          <a:lstStyle/>
          <a:p>
            <a:r>
              <a:rPr lang="en-US" dirty="0"/>
              <a:t>TRUST YOUR GUT</a:t>
            </a:r>
          </a:p>
        </p:txBody>
      </p:sp>
      <p:sp>
        <p:nvSpPr>
          <p:cNvPr id="3" name="Content Placeholder 2">
            <a:extLst>
              <a:ext uri="{FF2B5EF4-FFF2-40B4-BE49-F238E27FC236}">
                <a16:creationId xmlns:a16="http://schemas.microsoft.com/office/drawing/2014/main" id="{090AA042-F595-AF48-9CD5-A821B33960FB}"/>
              </a:ext>
            </a:extLst>
          </p:cNvPr>
          <p:cNvSpPr>
            <a:spLocks noGrp="1"/>
          </p:cNvSpPr>
          <p:nvPr>
            <p:ph idx="1"/>
          </p:nvPr>
        </p:nvSpPr>
        <p:spPr>
          <a:xfrm>
            <a:off x="3745323" y="1737360"/>
            <a:ext cx="7315200" cy="5120640"/>
          </a:xfrm>
        </p:spPr>
        <p:txBody>
          <a:bodyPr>
            <a:normAutofit/>
          </a:bodyPr>
          <a:lstStyle/>
          <a:p>
            <a:r>
              <a:rPr lang="en-US" dirty="0"/>
              <a:t>Another issue might be conflicting advice being given to a mentee by multiple mentors. What worked for mentor A may not have worked for mentor B and may or may not work for you.</a:t>
            </a:r>
          </a:p>
          <a:p>
            <a:r>
              <a:rPr lang="en-US" dirty="0"/>
              <a:t>Mentors may share strategies that were effective for them personally but may not necessarily work for the mentee, especially given that the mentee may be going through early-career stages decades after the mentor and/or in a different environment. </a:t>
            </a:r>
          </a:p>
          <a:p>
            <a:r>
              <a:rPr lang="en-US" dirty="0"/>
              <a:t>You may receive advice that is inherently personal and potentially biased.</a:t>
            </a:r>
          </a:p>
          <a:p>
            <a:r>
              <a:rPr lang="en-US" dirty="0"/>
              <a:t>Use your own judgement to make the best decisions.</a:t>
            </a:r>
          </a:p>
        </p:txBody>
      </p:sp>
      <p:pic>
        <p:nvPicPr>
          <p:cNvPr id="6" name="Picture 5">
            <a:extLst>
              <a:ext uri="{FF2B5EF4-FFF2-40B4-BE49-F238E27FC236}">
                <a16:creationId xmlns:a16="http://schemas.microsoft.com/office/drawing/2014/main" id="{9962E2D1-14ED-4746-B03F-3F2CC11C3A55}"/>
              </a:ext>
            </a:extLst>
          </p:cNvPr>
          <p:cNvPicPr>
            <a:picLocks noChangeAspect="1"/>
          </p:cNvPicPr>
          <p:nvPr/>
        </p:nvPicPr>
        <p:blipFill>
          <a:blip r:embed="rId2"/>
          <a:stretch>
            <a:fillRect/>
          </a:stretch>
        </p:blipFill>
        <p:spPr>
          <a:xfrm>
            <a:off x="5875772" y="384480"/>
            <a:ext cx="2921000" cy="1943100"/>
          </a:xfrm>
          <a:prstGeom prst="rect">
            <a:avLst/>
          </a:prstGeom>
        </p:spPr>
      </p:pic>
    </p:spTree>
    <p:extLst>
      <p:ext uri="{BB962C8B-B14F-4D97-AF65-F5344CB8AC3E}">
        <p14:creationId xmlns:p14="http://schemas.microsoft.com/office/powerpoint/2010/main" val="922400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CDBB6-AA43-F949-B834-2B0E29ED4408}"/>
              </a:ext>
            </a:extLst>
          </p:cNvPr>
          <p:cNvSpPr>
            <a:spLocks noGrp="1"/>
          </p:cNvSpPr>
          <p:nvPr>
            <p:ph type="title"/>
          </p:nvPr>
        </p:nvSpPr>
        <p:spPr/>
        <p:txBody>
          <a:bodyPr/>
          <a:lstStyle/>
          <a:p>
            <a:r>
              <a:rPr lang="en-US" dirty="0"/>
              <a:t>LACK OF RESPONSE</a:t>
            </a:r>
          </a:p>
        </p:txBody>
      </p:sp>
      <p:sp>
        <p:nvSpPr>
          <p:cNvPr id="3" name="Content Placeholder 2">
            <a:extLst>
              <a:ext uri="{FF2B5EF4-FFF2-40B4-BE49-F238E27FC236}">
                <a16:creationId xmlns:a16="http://schemas.microsoft.com/office/drawing/2014/main" id="{5DF2917A-FA42-934E-AD2D-D75A0613973C}"/>
              </a:ext>
            </a:extLst>
          </p:cNvPr>
          <p:cNvSpPr>
            <a:spLocks noGrp="1"/>
          </p:cNvSpPr>
          <p:nvPr>
            <p:ph idx="1"/>
          </p:nvPr>
        </p:nvSpPr>
        <p:spPr>
          <a:xfrm>
            <a:off x="4013282" y="0"/>
            <a:ext cx="7315200" cy="5120640"/>
          </a:xfrm>
        </p:spPr>
        <p:txBody>
          <a:bodyPr/>
          <a:lstStyle/>
          <a:p>
            <a:r>
              <a:rPr lang="en-US" dirty="0"/>
              <a:t>No response after one email: send another.</a:t>
            </a:r>
          </a:p>
          <a:p>
            <a:r>
              <a:rPr lang="en-US" dirty="0"/>
              <a:t>No response after 2 emails: text or call.</a:t>
            </a:r>
          </a:p>
          <a:p>
            <a:r>
              <a:rPr lang="en-US" dirty="0"/>
              <a:t>No response after the above: find them, after locating, discuss how they would like to be reached out to and what they think is a reasonable response time.</a:t>
            </a:r>
          </a:p>
          <a:p>
            <a:r>
              <a:rPr lang="en-US" dirty="0"/>
              <a:t>Happens multiple times or they are not engaged when they do respond: find yourself a new mentor.</a:t>
            </a:r>
          </a:p>
        </p:txBody>
      </p:sp>
      <p:pic>
        <p:nvPicPr>
          <p:cNvPr id="4" name="Picture 3">
            <a:extLst>
              <a:ext uri="{FF2B5EF4-FFF2-40B4-BE49-F238E27FC236}">
                <a16:creationId xmlns:a16="http://schemas.microsoft.com/office/drawing/2014/main" id="{D2ED87F6-9DC8-6143-8539-386752317787}"/>
              </a:ext>
            </a:extLst>
          </p:cNvPr>
          <p:cNvPicPr>
            <a:picLocks noChangeAspect="1"/>
          </p:cNvPicPr>
          <p:nvPr/>
        </p:nvPicPr>
        <p:blipFill>
          <a:blip r:embed="rId2"/>
          <a:stretch>
            <a:fillRect/>
          </a:stretch>
        </p:blipFill>
        <p:spPr>
          <a:xfrm>
            <a:off x="5492832" y="4187190"/>
            <a:ext cx="4356100" cy="1866900"/>
          </a:xfrm>
          <a:prstGeom prst="rect">
            <a:avLst/>
          </a:prstGeom>
        </p:spPr>
      </p:pic>
    </p:spTree>
    <p:extLst>
      <p:ext uri="{BB962C8B-B14F-4D97-AF65-F5344CB8AC3E}">
        <p14:creationId xmlns:p14="http://schemas.microsoft.com/office/powerpoint/2010/main" val="3516230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415F-3EC9-3846-9CCD-2B2B515D094A}"/>
              </a:ext>
            </a:extLst>
          </p:cNvPr>
          <p:cNvSpPr>
            <a:spLocks noGrp="1"/>
          </p:cNvSpPr>
          <p:nvPr>
            <p:ph type="title"/>
          </p:nvPr>
        </p:nvSpPr>
        <p:spPr/>
        <p:txBody>
          <a:bodyPr/>
          <a:lstStyle/>
          <a:p>
            <a:r>
              <a:rPr lang="en-US" dirty="0"/>
              <a:t>GOOD LUCK OUT THERE!</a:t>
            </a:r>
          </a:p>
        </p:txBody>
      </p:sp>
      <p:pic>
        <p:nvPicPr>
          <p:cNvPr id="5" name="Content Placeholder 4">
            <a:extLst>
              <a:ext uri="{FF2B5EF4-FFF2-40B4-BE49-F238E27FC236}">
                <a16:creationId xmlns:a16="http://schemas.microsoft.com/office/drawing/2014/main" id="{006F0DDA-FCBB-0049-97F0-271FA23296C3}"/>
              </a:ext>
            </a:extLst>
          </p:cNvPr>
          <p:cNvPicPr>
            <a:picLocks noGrp="1" noChangeAspect="1"/>
          </p:cNvPicPr>
          <p:nvPr>
            <p:ph idx="1"/>
          </p:nvPr>
        </p:nvPicPr>
        <p:blipFill>
          <a:blip r:embed="rId2"/>
          <a:stretch>
            <a:fillRect/>
          </a:stretch>
        </p:blipFill>
        <p:spPr>
          <a:xfrm rot="5400000">
            <a:off x="4965700" y="1503759"/>
            <a:ext cx="5121275" cy="3840956"/>
          </a:xfrm>
        </p:spPr>
      </p:pic>
    </p:spTree>
    <p:extLst>
      <p:ext uri="{BB962C8B-B14F-4D97-AF65-F5344CB8AC3E}">
        <p14:creationId xmlns:p14="http://schemas.microsoft.com/office/powerpoint/2010/main" val="412914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8DCE-4957-3C4F-8150-CAB91DECA371}"/>
              </a:ext>
            </a:extLst>
          </p:cNvPr>
          <p:cNvSpPr>
            <a:spLocks noGrp="1"/>
          </p:cNvSpPr>
          <p:nvPr>
            <p:ph type="title"/>
          </p:nvPr>
        </p:nvSpPr>
        <p:spPr/>
        <p:txBody>
          <a:bodyPr/>
          <a:lstStyle/>
          <a:p>
            <a:r>
              <a:rPr lang="en-US" dirty="0"/>
              <a:t>DISCLOSURES AND DISCLAIMERS</a:t>
            </a:r>
          </a:p>
        </p:txBody>
      </p:sp>
      <p:sp>
        <p:nvSpPr>
          <p:cNvPr id="3" name="Content Placeholder 2">
            <a:extLst>
              <a:ext uri="{FF2B5EF4-FFF2-40B4-BE49-F238E27FC236}">
                <a16:creationId xmlns:a16="http://schemas.microsoft.com/office/drawing/2014/main" id="{760A179D-0B04-5345-A974-0188884111FB}"/>
              </a:ext>
            </a:extLst>
          </p:cNvPr>
          <p:cNvSpPr>
            <a:spLocks noGrp="1"/>
          </p:cNvSpPr>
          <p:nvPr>
            <p:ph idx="1"/>
          </p:nvPr>
        </p:nvSpPr>
        <p:spPr/>
        <p:txBody>
          <a:bodyPr/>
          <a:lstStyle/>
          <a:p>
            <a:r>
              <a:rPr lang="en-US" dirty="0"/>
              <a:t>Nothing to disclose.</a:t>
            </a:r>
          </a:p>
          <a:p>
            <a:r>
              <a:rPr lang="en-US" dirty="0"/>
              <a:t>Disclaimer: this is a presentation brought together from various resources (articles/books/</a:t>
            </a:r>
            <a:r>
              <a:rPr lang="en-US" dirty="0" err="1"/>
              <a:t>etc</a:t>
            </a:r>
            <a:r>
              <a:rPr lang="en-US" dirty="0"/>
              <a:t>) but it is all my opinion. There are lots of different mentor relationships and one size does not fit all so take this merely as one </a:t>
            </a:r>
            <a:r>
              <a:rPr lang="en-US"/>
              <a:t>person’s thoughts. </a:t>
            </a:r>
            <a:endParaRPr lang="en-US" dirty="0"/>
          </a:p>
        </p:txBody>
      </p:sp>
    </p:spTree>
    <p:extLst>
      <p:ext uri="{BB962C8B-B14F-4D97-AF65-F5344CB8AC3E}">
        <p14:creationId xmlns:p14="http://schemas.microsoft.com/office/powerpoint/2010/main" val="165761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5F04-8D92-D44D-9555-29C86E36A9C9}"/>
              </a:ext>
            </a:extLst>
          </p:cNvPr>
          <p:cNvSpPr>
            <a:spLocks noGrp="1"/>
          </p:cNvSpPr>
          <p:nvPr>
            <p:ph type="title"/>
          </p:nvPr>
        </p:nvSpPr>
        <p:spPr/>
        <p:txBody>
          <a:bodyPr/>
          <a:lstStyle/>
          <a:p>
            <a:r>
              <a:rPr lang="en-US" dirty="0"/>
              <a:t>WHY DO I CARE?</a:t>
            </a:r>
          </a:p>
        </p:txBody>
      </p:sp>
      <p:sp>
        <p:nvSpPr>
          <p:cNvPr id="3" name="Content Placeholder 2">
            <a:extLst>
              <a:ext uri="{FF2B5EF4-FFF2-40B4-BE49-F238E27FC236}">
                <a16:creationId xmlns:a16="http://schemas.microsoft.com/office/drawing/2014/main" id="{CAB4E451-EB30-D64C-9084-D6DBAD0AF004}"/>
              </a:ext>
            </a:extLst>
          </p:cNvPr>
          <p:cNvSpPr>
            <a:spLocks noGrp="1"/>
          </p:cNvSpPr>
          <p:nvPr>
            <p:ph idx="1"/>
          </p:nvPr>
        </p:nvSpPr>
        <p:spPr/>
        <p:txBody>
          <a:bodyPr/>
          <a:lstStyle/>
          <a:p>
            <a:r>
              <a:rPr lang="en-US" dirty="0"/>
              <a:t>People with mentors perform better, advance in their careers faster, and even experience more work-life satisfaction.</a:t>
            </a:r>
          </a:p>
          <a:p>
            <a:r>
              <a:rPr lang="en-US" dirty="0"/>
              <a:t>After all, “to teach is to learn twice.” </a:t>
            </a:r>
          </a:p>
          <a:p>
            <a:r>
              <a:rPr lang="en-US" dirty="0"/>
              <a:t>76% of working professionals believe that a mentor is important to growth, more than 54% do not have such a relationship.</a:t>
            </a:r>
          </a:p>
        </p:txBody>
      </p:sp>
    </p:spTree>
    <p:extLst>
      <p:ext uri="{BB962C8B-B14F-4D97-AF65-F5344CB8AC3E}">
        <p14:creationId xmlns:p14="http://schemas.microsoft.com/office/powerpoint/2010/main" val="108629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D499-83BC-E146-B34B-1A2354096C98}"/>
              </a:ext>
            </a:extLst>
          </p:cNvPr>
          <p:cNvSpPr>
            <a:spLocks noGrp="1"/>
          </p:cNvSpPr>
          <p:nvPr>
            <p:ph type="title"/>
          </p:nvPr>
        </p:nvSpPr>
        <p:spPr/>
        <p:txBody>
          <a:bodyPr/>
          <a:lstStyle/>
          <a:p>
            <a:r>
              <a:rPr lang="en-US" dirty="0"/>
              <a:t>WHAT IS A MENTOR?</a:t>
            </a:r>
          </a:p>
        </p:txBody>
      </p:sp>
      <p:sp>
        <p:nvSpPr>
          <p:cNvPr id="3" name="Content Placeholder 2">
            <a:extLst>
              <a:ext uri="{FF2B5EF4-FFF2-40B4-BE49-F238E27FC236}">
                <a16:creationId xmlns:a16="http://schemas.microsoft.com/office/drawing/2014/main" id="{5CA0FC26-6716-944C-AC8D-2BDD2FADF58E}"/>
              </a:ext>
            </a:extLst>
          </p:cNvPr>
          <p:cNvSpPr>
            <a:spLocks noGrp="1"/>
          </p:cNvSpPr>
          <p:nvPr>
            <p:ph idx="1"/>
          </p:nvPr>
        </p:nvSpPr>
        <p:spPr>
          <a:xfrm>
            <a:off x="3793068" y="-291592"/>
            <a:ext cx="7315200" cy="5120640"/>
          </a:xfrm>
        </p:spPr>
        <p:txBody>
          <a:bodyPr/>
          <a:lstStyle/>
          <a:p>
            <a:r>
              <a:rPr lang="en-US" dirty="0"/>
              <a:t>Mentorship is distinct from management, not aimed at providing instructive directions, and mentors are not planners, disciplinarians or guardians. Rather, mentorship provides mentees with gentle guidance and requisite insight to better make their own decisions. </a:t>
            </a:r>
          </a:p>
          <a:p>
            <a:r>
              <a:rPr lang="en-US" dirty="0"/>
              <a:t>Some mentors can also become advocates for their mentees. </a:t>
            </a:r>
          </a:p>
          <a:p>
            <a:r>
              <a:rPr lang="en-US" dirty="0"/>
              <a:t>In a mentorship, goals and progress evaluation need to be driven by the self-motivated mentee.</a:t>
            </a:r>
          </a:p>
        </p:txBody>
      </p:sp>
      <p:pic>
        <p:nvPicPr>
          <p:cNvPr id="5" name="Picture 4">
            <a:extLst>
              <a:ext uri="{FF2B5EF4-FFF2-40B4-BE49-F238E27FC236}">
                <a16:creationId xmlns:a16="http://schemas.microsoft.com/office/drawing/2014/main" id="{AC2BF6A1-9C5D-C24B-AB94-10D46CAE149F}"/>
              </a:ext>
            </a:extLst>
          </p:cNvPr>
          <p:cNvPicPr>
            <a:picLocks noChangeAspect="1"/>
          </p:cNvPicPr>
          <p:nvPr/>
        </p:nvPicPr>
        <p:blipFill>
          <a:blip r:embed="rId3"/>
          <a:stretch>
            <a:fillRect/>
          </a:stretch>
        </p:blipFill>
        <p:spPr>
          <a:xfrm>
            <a:off x="9430010" y="3581400"/>
            <a:ext cx="2063490" cy="2825750"/>
          </a:xfrm>
          <a:prstGeom prst="rect">
            <a:avLst/>
          </a:prstGeom>
        </p:spPr>
      </p:pic>
    </p:spTree>
    <p:extLst>
      <p:ext uri="{BB962C8B-B14F-4D97-AF65-F5344CB8AC3E}">
        <p14:creationId xmlns:p14="http://schemas.microsoft.com/office/powerpoint/2010/main" val="81410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DE3A-C17E-CE48-A73A-24FB4C3035C1}"/>
              </a:ext>
            </a:extLst>
          </p:cNvPr>
          <p:cNvSpPr>
            <a:spLocks noGrp="1"/>
          </p:cNvSpPr>
          <p:nvPr>
            <p:ph type="title"/>
          </p:nvPr>
        </p:nvSpPr>
        <p:spPr/>
        <p:txBody>
          <a:bodyPr/>
          <a:lstStyle/>
          <a:p>
            <a:r>
              <a:rPr lang="en-US" dirty="0"/>
              <a:t>FINDING A MENTOR</a:t>
            </a:r>
          </a:p>
        </p:txBody>
      </p:sp>
      <p:sp>
        <p:nvSpPr>
          <p:cNvPr id="3" name="Content Placeholder 2">
            <a:extLst>
              <a:ext uri="{FF2B5EF4-FFF2-40B4-BE49-F238E27FC236}">
                <a16:creationId xmlns:a16="http://schemas.microsoft.com/office/drawing/2014/main" id="{621FFBA0-87D7-6A4C-9E4F-483193072430}"/>
              </a:ext>
            </a:extLst>
          </p:cNvPr>
          <p:cNvSpPr>
            <a:spLocks noGrp="1"/>
          </p:cNvSpPr>
          <p:nvPr>
            <p:ph idx="1"/>
          </p:nvPr>
        </p:nvSpPr>
        <p:spPr/>
        <p:txBody>
          <a:bodyPr/>
          <a:lstStyle/>
          <a:p>
            <a:r>
              <a:rPr lang="en-US" dirty="0"/>
              <a:t>An entire talk in and of itself.</a:t>
            </a:r>
          </a:p>
          <a:p>
            <a:r>
              <a:rPr lang="en-US" dirty="0"/>
              <a:t>Research interests &lt; mentor relationship.</a:t>
            </a:r>
          </a:p>
          <a:p>
            <a:r>
              <a:rPr lang="en-US" dirty="0"/>
              <a:t>Think about the surgeon you want to be and find someone as close to that as possible.</a:t>
            </a:r>
          </a:p>
          <a:p>
            <a:r>
              <a:rPr lang="en-US" dirty="0"/>
              <a:t>Talk to people who have been mentored by this person before. What were the positives and negatives?</a:t>
            </a:r>
          </a:p>
          <a:p>
            <a:r>
              <a:rPr lang="en-US" dirty="0"/>
              <a:t>Pay attention to how communication occurs in the first few emails/meetings.</a:t>
            </a:r>
          </a:p>
          <a:p>
            <a:r>
              <a:rPr lang="en-US" dirty="0"/>
              <a:t>Find more than 1 mentor!</a:t>
            </a:r>
          </a:p>
        </p:txBody>
      </p:sp>
    </p:spTree>
    <p:extLst>
      <p:ext uri="{BB962C8B-B14F-4D97-AF65-F5344CB8AC3E}">
        <p14:creationId xmlns:p14="http://schemas.microsoft.com/office/powerpoint/2010/main" val="356267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948-C561-A049-890F-EED596CF4D77}"/>
              </a:ext>
            </a:extLst>
          </p:cNvPr>
          <p:cNvSpPr>
            <a:spLocks noGrp="1"/>
          </p:cNvSpPr>
          <p:nvPr>
            <p:ph type="title"/>
          </p:nvPr>
        </p:nvSpPr>
        <p:spPr/>
        <p:txBody>
          <a:bodyPr>
            <a:normAutofit/>
          </a:bodyPr>
          <a:lstStyle/>
          <a:p>
            <a:r>
              <a:rPr lang="en-US" sz="2400" dirty="0"/>
              <a:t>CHARACTERISTICS OF AN EFFECTIVE MENTORSHIP</a:t>
            </a:r>
          </a:p>
        </p:txBody>
      </p:sp>
      <p:pic>
        <p:nvPicPr>
          <p:cNvPr id="5" name="Content Placeholder 4">
            <a:extLst>
              <a:ext uri="{FF2B5EF4-FFF2-40B4-BE49-F238E27FC236}">
                <a16:creationId xmlns:a16="http://schemas.microsoft.com/office/drawing/2014/main" id="{D106FEF9-2CD2-6643-967B-EEAE5B7ABFF9}"/>
              </a:ext>
            </a:extLst>
          </p:cNvPr>
          <p:cNvPicPr>
            <a:picLocks noGrp="1" noChangeAspect="1"/>
          </p:cNvPicPr>
          <p:nvPr>
            <p:ph idx="1"/>
          </p:nvPr>
        </p:nvPicPr>
        <p:blipFill>
          <a:blip r:embed="rId2"/>
          <a:stretch>
            <a:fillRect/>
          </a:stretch>
        </p:blipFill>
        <p:spPr>
          <a:xfrm>
            <a:off x="3868738" y="1106827"/>
            <a:ext cx="7315200" cy="4634821"/>
          </a:xfrm>
        </p:spPr>
      </p:pic>
      <p:pic>
        <p:nvPicPr>
          <p:cNvPr id="7" name="Picture 6">
            <a:extLst>
              <a:ext uri="{FF2B5EF4-FFF2-40B4-BE49-F238E27FC236}">
                <a16:creationId xmlns:a16="http://schemas.microsoft.com/office/drawing/2014/main" id="{EE6F8FB6-9100-C44E-B24F-EB59684CEA77}"/>
              </a:ext>
            </a:extLst>
          </p:cNvPr>
          <p:cNvPicPr>
            <a:picLocks noChangeAspect="1"/>
          </p:cNvPicPr>
          <p:nvPr/>
        </p:nvPicPr>
        <p:blipFill>
          <a:blip r:embed="rId3"/>
          <a:stretch>
            <a:fillRect/>
          </a:stretch>
        </p:blipFill>
        <p:spPr>
          <a:xfrm>
            <a:off x="8128000" y="6350000"/>
            <a:ext cx="3384550" cy="167138"/>
          </a:xfrm>
          <a:prstGeom prst="rect">
            <a:avLst/>
          </a:prstGeom>
        </p:spPr>
      </p:pic>
    </p:spTree>
    <p:extLst>
      <p:ext uri="{BB962C8B-B14F-4D97-AF65-F5344CB8AC3E}">
        <p14:creationId xmlns:p14="http://schemas.microsoft.com/office/powerpoint/2010/main" val="88663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6AA1-0F41-A040-AB90-4E6D649E697B}"/>
              </a:ext>
            </a:extLst>
          </p:cNvPr>
          <p:cNvSpPr>
            <a:spLocks noGrp="1"/>
          </p:cNvSpPr>
          <p:nvPr>
            <p:ph type="title"/>
          </p:nvPr>
        </p:nvSpPr>
        <p:spPr/>
        <p:txBody>
          <a:bodyPr/>
          <a:lstStyle/>
          <a:p>
            <a:r>
              <a:rPr lang="en-US" dirty="0"/>
              <a:t>HOW TO PREPARE</a:t>
            </a:r>
          </a:p>
        </p:txBody>
      </p:sp>
      <p:sp>
        <p:nvSpPr>
          <p:cNvPr id="3" name="Content Placeholder 2">
            <a:extLst>
              <a:ext uri="{FF2B5EF4-FFF2-40B4-BE49-F238E27FC236}">
                <a16:creationId xmlns:a16="http://schemas.microsoft.com/office/drawing/2014/main" id="{C9F6043D-98AC-1340-9B38-6705247A395C}"/>
              </a:ext>
            </a:extLst>
          </p:cNvPr>
          <p:cNvSpPr>
            <a:spLocks noGrp="1"/>
          </p:cNvSpPr>
          <p:nvPr>
            <p:ph idx="1"/>
          </p:nvPr>
        </p:nvSpPr>
        <p:spPr/>
        <p:txBody>
          <a:bodyPr/>
          <a:lstStyle/>
          <a:p>
            <a:r>
              <a:rPr lang="en-US" dirty="0"/>
              <a:t>Talk to prior mentees.</a:t>
            </a:r>
          </a:p>
          <a:p>
            <a:r>
              <a:rPr lang="en-US" dirty="0"/>
              <a:t>Talk to lab members.</a:t>
            </a:r>
          </a:p>
          <a:p>
            <a:r>
              <a:rPr lang="en-US" dirty="0"/>
              <a:t>Read as many papers as possible.</a:t>
            </a:r>
          </a:p>
          <a:p>
            <a:r>
              <a:rPr lang="en-US" dirty="0"/>
              <a:t>Read about mentorship.</a:t>
            </a:r>
          </a:p>
          <a:p>
            <a:r>
              <a:rPr lang="en-US" dirty="0"/>
              <a:t>Set thoughtful goals.</a:t>
            </a:r>
          </a:p>
          <a:p>
            <a:endParaRPr lang="en-US" dirty="0"/>
          </a:p>
        </p:txBody>
      </p:sp>
      <p:pic>
        <p:nvPicPr>
          <p:cNvPr id="4" name="Picture 3">
            <a:extLst>
              <a:ext uri="{FF2B5EF4-FFF2-40B4-BE49-F238E27FC236}">
                <a16:creationId xmlns:a16="http://schemas.microsoft.com/office/drawing/2014/main" id="{7B67DA5C-140C-4249-8012-F2CB609CA758}"/>
              </a:ext>
            </a:extLst>
          </p:cNvPr>
          <p:cNvPicPr>
            <a:picLocks noChangeAspect="1"/>
          </p:cNvPicPr>
          <p:nvPr/>
        </p:nvPicPr>
        <p:blipFill>
          <a:blip r:embed="rId2"/>
          <a:stretch>
            <a:fillRect/>
          </a:stretch>
        </p:blipFill>
        <p:spPr>
          <a:xfrm>
            <a:off x="7526868" y="4207300"/>
            <a:ext cx="3810000" cy="2133600"/>
          </a:xfrm>
          <a:prstGeom prst="rect">
            <a:avLst/>
          </a:prstGeom>
        </p:spPr>
      </p:pic>
    </p:spTree>
    <p:extLst>
      <p:ext uri="{BB962C8B-B14F-4D97-AF65-F5344CB8AC3E}">
        <p14:creationId xmlns:p14="http://schemas.microsoft.com/office/powerpoint/2010/main" val="2558543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4531-D7D0-7244-B0BF-2BFD3FFD58CB}"/>
              </a:ext>
            </a:extLst>
          </p:cNvPr>
          <p:cNvSpPr>
            <a:spLocks noGrp="1"/>
          </p:cNvSpPr>
          <p:nvPr>
            <p:ph type="title"/>
          </p:nvPr>
        </p:nvSpPr>
        <p:spPr/>
        <p:txBody>
          <a:bodyPr/>
          <a:lstStyle/>
          <a:p>
            <a:r>
              <a:rPr lang="en-US" dirty="0"/>
              <a:t>START OFF ON THE RIGHT FOOT</a:t>
            </a:r>
          </a:p>
        </p:txBody>
      </p:sp>
      <p:sp>
        <p:nvSpPr>
          <p:cNvPr id="3" name="Content Placeholder 2">
            <a:extLst>
              <a:ext uri="{FF2B5EF4-FFF2-40B4-BE49-F238E27FC236}">
                <a16:creationId xmlns:a16="http://schemas.microsoft.com/office/drawing/2014/main" id="{77EEBBF8-1795-2147-9367-1675B2FC78E2}"/>
              </a:ext>
            </a:extLst>
          </p:cNvPr>
          <p:cNvSpPr>
            <a:spLocks noGrp="1"/>
          </p:cNvSpPr>
          <p:nvPr>
            <p:ph idx="1"/>
          </p:nvPr>
        </p:nvSpPr>
        <p:spPr/>
        <p:txBody>
          <a:bodyPr/>
          <a:lstStyle/>
          <a:p>
            <a:r>
              <a:rPr lang="en-US" dirty="0"/>
              <a:t>Establish a positive relationship with your mentor.</a:t>
            </a:r>
          </a:p>
          <a:p>
            <a:r>
              <a:rPr lang="en-US" dirty="0"/>
              <a:t>Be responsive.</a:t>
            </a:r>
          </a:p>
          <a:p>
            <a:r>
              <a:rPr lang="en-US" dirty="0"/>
              <a:t>Lean toward being more formal rather than less.</a:t>
            </a:r>
          </a:p>
          <a:p>
            <a:r>
              <a:rPr lang="en-US" dirty="0"/>
              <a:t>Ask questions.</a:t>
            </a:r>
          </a:p>
          <a:p>
            <a:r>
              <a:rPr lang="en-US" dirty="0"/>
              <a:t>Be honest.</a:t>
            </a:r>
          </a:p>
          <a:p>
            <a:r>
              <a:rPr lang="en-US" dirty="0"/>
              <a:t>Be flexible.</a:t>
            </a:r>
          </a:p>
          <a:p>
            <a:r>
              <a:rPr lang="en-US" dirty="0"/>
              <a:t>Say thank you.</a:t>
            </a:r>
          </a:p>
          <a:p>
            <a:endParaRPr lang="en-US" b="1" dirty="0"/>
          </a:p>
          <a:p>
            <a:endParaRPr lang="en-US" dirty="0"/>
          </a:p>
        </p:txBody>
      </p:sp>
    </p:spTree>
    <p:extLst>
      <p:ext uri="{BB962C8B-B14F-4D97-AF65-F5344CB8AC3E}">
        <p14:creationId xmlns:p14="http://schemas.microsoft.com/office/powerpoint/2010/main" val="281801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3E98-3854-0546-9533-156BDECE4159}"/>
              </a:ext>
            </a:extLst>
          </p:cNvPr>
          <p:cNvSpPr>
            <a:spLocks noGrp="1"/>
          </p:cNvSpPr>
          <p:nvPr>
            <p:ph type="title"/>
          </p:nvPr>
        </p:nvSpPr>
        <p:spPr/>
        <p:txBody>
          <a:bodyPr/>
          <a:lstStyle/>
          <a:p>
            <a:r>
              <a:rPr lang="en-US" dirty="0"/>
              <a:t>FIRST MEETING</a:t>
            </a:r>
          </a:p>
        </p:txBody>
      </p:sp>
      <p:sp>
        <p:nvSpPr>
          <p:cNvPr id="3" name="Content Placeholder 2">
            <a:extLst>
              <a:ext uri="{FF2B5EF4-FFF2-40B4-BE49-F238E27FC236}">
                <a16:creationId xmlns:a16="http://schemas.microsoft.com/office/drawing/2014/main" id="{E1988BAB-8A4C-4749-9731-8905BAF37B3F}"/>
              </a:ext>
            </a:extLst>
          </p:cNvPr>
          <p:cNvSpPr>
            <a:spLocks noGrp="1"/>
          </p:cNvSpPr>
          <p:nvPr>
            <p:ph idx="1"/>
          </p:nvPr>
        </p:nvSpPr>
        <p:spPr/>
        <p:txBody>
          <a:bodyPr>
            <a:normAutofit/>
          </a:bodyPr>
          <a:lstStyle/>
          <a:p>
            <a:r>
              <a:rPr lang="en-US" dirty="0"/>
              <a:t>First, you need to determine if this person is really the right mentor for you. </a:t>
            </a:r>
          </a:p>
          <a:p>
            <a:r>
              <a:rPr lang="en-US" dirty="0"/>
              <a:t>Then, find out whether they are open to the idea of mentoring you. </a:t>
            </a:r>
          </a:p>
        </p:txBody>
      </p:sp>
    </p:spTree>
    <p:extLst>
      <p:ext uri="{BB962C8B-B14F-4D97-AF65-F5344CB8AC3E}">
        <p14:creationId xmlns:p14="http://schemas.microsoft.com/office/powerpoint/2010/main" val="392476500"/>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{F87E9ACB-9D31-4F4B-9223-578401E71AF2}tf10001124</Template>
  <TotalTime>475</TotalTime>
  <Words>1071</Words>
  <Application>Microsoft Macintosh PowerPoint</Application>
  <PresentationFormat>Widescreen</PresentationFormat>
  <Paragraphs>87</Paragraphs>
  <Slides>19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Corbel</vt:lpstr>
      <vt:lpstr>Wingdings 2</vt:lpstr>
      <vt:lpstr>Frame</vt:lpstr>
      <vt:lpstr>COMMUNICATING WITH YOUR MENTOR</vt:lpstr>
      <vt:lpstr>DISCLOSURES AND DISCLAIMERS</vt:lpstr>
      <vt:lpstr>WHY DO I CARE?</vt:lpstr>
      <vt:lpstr>WHAT IS A MENTOR?</vt:lpstr>
      <vt:lpstr>FINDING A MENTOR</vt:lpstr>
      <vt:lpstr>CHARACTERISTICS OF AN EFFECTIVE MENTORSHIP</vt:lpstr>
      <vt:lpstr>HOW TO PREPARE</vt:lpstr>
      <vt:lpstr>START OFF ON THE RIGHT FOOT</vt:lpstr>
      <vt:lpstr>FIRST MEETING</vt:lpstr>
      <vt:lpstr>QUESTIONS TO ASK</vt:lpstr>
      <vt:lpstr>GOAL SETTING</vt:lpstr>
      <vt:lpstr>KEEP A RECORD</vt:lpstr>
      <vt:lpstr>FOLLOW THROUGH</vt:lpstr>
      <vt:lpstr>FREQUENT CHECK INS</vt:lpstr>
      <vt:lpstr>EMAIL TIPS AND TRICKS</vt:lpstr>
      <vt:lpstr>ETHICAL ISSUES</vt:lpstr>
      <vt:lpstr>TRUST YOUR GUT</vt:lpstr>
      <vt:lpstr>LACK OF RESPONSE</vt:lpstr>
      <vt:lpstr>GOOD LUCK OUT THERE!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Ott</dc:creator>
  <cp:lastModifiedBy>Katherine Ott</cp:lastModifiedBy>
  <cp:revision>19</cp:revision>
  <dcterms:created xsi:type="dcterms:W3CDTF">2023-12-06T05:19:30Z</dcterms:created>
  <dcterms:modified xsi:type="dcterms:W3CDTF">2023-12-07T13:51:45Z</dcterms:modified>
</cp:coreProperties>
</file>