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8"/>
  </p:notesMasterIdLst>
  <p:sldIdLst>
    <p:sldId id="590" r:id="rId2"/>
    <p:sldId id="607" r:id="rId3"/>
    <p:sldId id="598" r:id="rId4"/>
    <p:sldId id="610" r:id="rId5"/>
    <p:sldId id="257" r:id="rId6"/>
    <p:sldId id="352" r:id="rId7"/>
    <p:sldId id="374" r:id="rId8"/>
    <p:sldId id="600" r:id="rId9"/>
    <p:sldId id="611" r:id="rId10"/>
    <p:sldId id="606" r:id="rId11"/>
    <p:sldId id="604" r:id="rId12"/>
    <p:sldId id="601" r:id="rId13"/>
    <p:sldId id="602" r:id="rId14"/>
    <p:sldId id="603" r:id="rId15"/>
    <p:sldId id="612" r:id="rId16"/>
    <p:sldId id="613" r:id="rId17"/>
    <p:sldId id="614" r:id="rId18"/>
    <p:sldId id="616" r:id="rId19"/>
    <p:sldId id="371" r:id="rId20"/>
    <p:sldId id="258" r:id="rId21"/>
    <p:sldId id="260" r:id="rId22"/>
    <p:sldId id="261" r:id="rId23"/>
    <p:sldId id="406" r:id="rId24"/>
    <p:sldId id="407" r:id="rId25"/>
    <p:sldId id="408" r:id="rId26"/>
    <p:sldId id="405" r:id="rId27"/>
    <p:sldId id="409" r:id="rId28"/>
    <p:sldId id="376" r:id="rId29"/>
    <p:sldId id="605" r:id="rId30"/>
    <p:sldId id="599" r:id="rId31"/>
    <p:sldId id="622" r:id="rId32"/>
    <p:sldId id="665" r:id="rId33"/>
    <p:sldId id="663" r:id="rId34"/>
    <p:sldId id="641" r:id="rId35"/>
    <p:sldId id="608" r:id="rId36"/>
    <p:sldId id="60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2EDB"/>
    <a:srgbClr val="441F60"/>
    <a:srgbClr val="9036CA"/>
    <a:srgbClr val="5D22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0"/>
    <p:restoredTop sz="83222"/>
  </p:normalViewPr>
  <p:slideViewPr>
    <p:cSldViewPr snapToGrid="0">
      <p:cViewPr varScale="1">
        <p:scale>
          <a:sx n="58" d="100"/>
          <a:sy n="58" d="100"/>
        </p:scale>
        <p:origin x="96" y="8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kimberlygolisch\Desktop\Projects\ISQVTE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a:t>Post-Discharge VTE Adherence Rate at Hospital Site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Sheet1!$C$45</c:f>
              <c:strCache>
                <c:ptCount val="1"/>
                <c:pt idx="0">
                  <c:v>Pre</c:v>
                </c:pt>
              </c:strCache>
            </c:strRef>
          </c:tx>
          <c:spPr>
            <a:solidFill>
              <a:schemeClr val="accent1">
                <a:lumMod val="40000"/>
                <a:lumOff val="60000"/>
              </a:schemeClr>
            </a:solidFill>
            <a:ln>
              <a:noFill/>
            </a:ln>
            <a:effectLst/>
          </c:spPr>
          <c:invertIfNegative val="0"/>
          <c:cat>
            <c:numRef>
              <c:f>Sheet1!$B$46:$B$61</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Sheet1!$C$46:$C$61</c:f>
              <c:numCache>
                <c:formatCode>General</c:formatCode>
                <c:ptCount val="16"/>
                <c:pt idx="0">
                  <c:v>66.400000000000006</c:v>
                </c:pt>
                <c:pt idx="1">
                  <c:v>57.1</c:v>
                </c:pt>
                <c:pt idx="2">
                  <c:v>40</c:v>
                </c:pt>
                <c:pt idx="3">
                  <c:v>52</c:v>
                </c:pt>
                <c:pt idx="4">
                  <c:v>42.9</c:v>
                </c:pt>
                <c:pt idx="5">
                  <c:v>86.8</c:v>
                </c:pt>
                <c:pt idx="6">
                  <c:v>66.7</c:v>
                </c:pt>
                <c:pt idx="7">
                  <c:v>14.3</c:v>
                </c:pt>
                <c:pt idx="8">
                  <c:v>0</c:v>
                </c:pt>
                <c:pt idx="9">
                  <c:v>0</c:v>
                </c:pt>
                <c:pt idx="10">
                  <c:v>66.7</c:v>
                </c:pt>
                <c:pt idx="11">
                  <c:v>35.299999999999997</c:v>
                </c:pt>
                <c:pt idx="12">
                  <c:v>38.9</c:v>
                </c:pt>
                <c:pt idx="13">
                  <c:v>36</c:v>
                </c:pt>
                <c:pt idx="14">
                  <c:v>26.3</c:v>
                </c:pt>
                <c:pt idx="15">
                  <c:v>73.3</c:v>
                </c:pt>
              </c:numCache>
            </c:numRef>
          </c:val>
          <c:extLst>
            <c:ext xmlns:c16="http://schemas.microsoft.com/office/drawing/2014/chart" uri="{C3380CC4-5D6E-409C-BE32-E72D297353CC}">
              <c16:uniqueId val="{00000000-3D15-1B4E-9099-E0BBB7353FE7}"/>
            </c:ext>
          </c:extLst>
        </c:ser>
        <c:ser>
          <c:idx val="1"/>
          <c:order val="1"/>
          <c:tx>
            <c:strRef>
              <c:f>Sheet1!$D$45</c:f>
              <c:strCache>
                <c:ptCount val="1"/>
                <c:pt idx="0">
                  <c:v>Implementation </c:v>
                </c:pt>
              </c:strCache>
            </c:strRef>
          </c:tx>
          <c:spPr>
            <a:solidFill>
              <a:schemeClr val="accent1"/>
            </a:solidFill>
            <a:ln>
              <a:noFill/>
            </a:ln>
            <a:effectLst/>
          </c:spPr>
          <c:invertIfNegative val="0"/>
          <c:cat>
            <c:numRef>
              <c:f>Sheet1!$B$46:$B$61</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Sheet1!$D$46:$D$61</c:f>
              <c:numCache>
                <c:formatCode>General</c:formatCode>
                <c:ptCount val="16"/>
                <c:pt idx="0">
                  <c:v>71.099999999999994</c:v>
                </c:pt>
                <c:pt idx="1">
                  <c:v>79.2</c:v>
                </c:pt>
                <c:pt idx="2">
                  <c:v>45</c:v>
                </c:pt>
                <c:pt idx="3">
                  <c:v>42.9</c:v>
                </c:pt>
                <c:pt idx="4">
                  <c:v>45.2</c:v>
                </c:pt>
                <c:pt idx="5">
                  <c:v>91.9</c:v>
                </c:pt>
                <c:pt idx="6">
                  <c:v>40</c:v>
                </c:pt>
                <c:pt idx="7">
                  <c:v>13.9</c:v>
                </c:pt>
                <c:pt idx="8">
                  <c:v>25</c:v>
                </c:pt>
                <c:pt idx="9">
                  <c:v>32.1</c:v>
                </c:pt>
                <c:pt idx="10">
                  <c:v>78.900000000000006</c:v>
                </c:pt>
                <c:pt idx="11">
                  <c:v>41.9</c:v>
                </c:pt>
                <c:pt idx="12">
                  <c:v>28.6</c:v>
                </c:pt>
                <c:pt idx="13">
                  <c:v>48.3</c:v>
                </c:pt>
                <c:pt idx="14">
                  <c:v>37.9</c:v>
                </c:pt>
                <c:pt idx="15">
                  <c:v>87.2</c:v>
                </c:pt>
              </c:numCache>
            </c:numRef>
          </c:val>
          <c:extLst>
            <c:ext xmlns:c16="http://schemas.microsoft.com/office/drawing/2014/chart" uri="{C3380CC4-5D6E-409C-BE32-E72D297353CC}">
              <c16:uniqueId val="{00000001-3D15-1B4E-9099-E0BBB7353FE7}"/>
            </c:ext>
          </c:extLst>
        </c:ser>
        <c:ser>
          <c:idx val="2"/>
          <c:order val="2"/>
          <c:tx>
            <c:strRef>
              <c:f>Sheet1!$E$45</c:f>
              <c:strCache>
                <c:ptCount val="1"/>
                <c:pt idx="0">
                  <c:v>Post</c:v>
                </c:pt>
              </c:strCache>
            </c:strRef>
          </c:tx>
          <c:spPr>
            <a:solidFill>
              <a:schemeClr val="accent1">
                <a:lumMod val="50000"/>
              </a:schemeClr>
            </a:solidFill>
            <a:ln>
              <a:noFill/>
            </a:ln>
            <a:effectLst/>
          </c:spPr>
          <c:invertIfNegative val="0"/>
          <c:cat>
            <c:numRef>
              <c:f>Sheet1!$B$46:$B$61</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Sheet1!$E$46:$E$61</c:f>
              <c:numCache>
                <c:formatCode>General</c:formatCode>
                <c:ptCount val="16"/>
                <c:pt idx="0">
                  <c:v>86</c:v>
                </c:pt>
                <c:pt idx="1">
                  <c:v>85.6</c:v>
                </c:pt>
                <c:pt idx="2">
                  <c:v>59.3</c:v>
                </c:pt>
                <c:pt idx="3">
                  <c:v>37.299999999999997</c:v>
                </c:pt>
                <c:pt idx="4">
                  <c:v>38.1</c:v>
                </c:pt>
                <c:pt idx="5">
                  <c:v>92.9</c:v>
                </c:pt>
                <c:pt idx="6">
                  <c:v>20</c:v>
                </c:pt>
                <c:pt idx="7">
                  <c:v>7.4</c:v>
                </c:pt>
                <c:pt idx="8">
                  <c:v>60</c:v>
                </c:pt>
                <c:pt idx="9">
                  <c:v>4.5999999999999996</c:v>
                </c:pt>
                <c:pt idx="10">
                  <c:v>27.3</c:v>
                </c:pt>
                <c:pt idx="11">
                  <c:v>25</c:v>
                </c:pt>
                <c:pt idx="12">
                  <c:v>30</c:v>
                </c:pt>
                <c:pt idx="13">
                  <c:v>70</c:v>
                </c:pt>
                <c:pt idx="14">
                  <c:v>62.9</c:v>
                </c:pt>
                <c:pt idx="15">
                  <c:v>91.8</c:v>
                </c:pt>
              </c:numCache>
            </c:numRef>
          </c:val>
          <c:extLst>
            <c:ext xmlns:c16="http://schemas.microsoft.com/office/drawing/2014/chart" uri="{C3380CC4-5D6E-409C-BE32-E72D297353CC}">
              <c16:uniqueId val="{00000002-3D15-1B4E-9099-E0BBB7353FE7}"/>
            </c:ext>
          </c:extLst>
        </c:ser>
        <c:dLbls>
          <c:showLegendKey val="0"/>
          <c:showVal val="0"/>
          <c:showCatName val="0"/>
          <c:showSerName val="0"/>
          <c:showPercent val="0"/>
          <c:showBubbleSize val="0"/>
        </c:dLbls>
        <c:gapWidth val="287"/>
        <c:overlap val="11"/>
        <c:axId val="908650528"/>
        <c:axId val="908652256"/>
      </c:barChart>
      <c:catAx>
        <c:axId val="908650528"/>
        <c:scaling>
          <c:orientation val="minMax"/>
        </c:scaling>
        <c:delete val="0"/>
        <c:axPos val="b"/>
        <c:title>
          <c:tx>
            <c:rich>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r>
                  <a:rPr lang="en-US" sz="2000" dirty="0"/>
                  <a:t>Hospital Number</a:t>
                </a:r>
              </a:p>
            </c:rich>
          </c:tx>
          <c:layout>
            <c:manualLayout>
              <c:xMode val="edge"/>
              <c:yMode val="edge"/>
              <c:x val="0.41644598941446115"/>
              <c:y val="0.86311868085592935"/>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8652256"/>
        <c:crosses val="autoZero"/>
        <c:auto val="1"/>
        <c:lblAlgn val="ctr"/>
        <c:lblOffset val="100"/>
        <c:noMultiLvlLbl val="0"/>
      </c:catAx>
      <c:valAx>
        <c:axId val="90865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Percent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8650528"/>
        <c:crosses val="autoZero"/>
        <c:crossBetween val="between"/>
      </c:valAx>
      <c:spPr>
        <a:noFill/>
        <a:ln>
          <a:noFill/>
        </a:ln>
        <a:effectLst/>
      </c:spPr>
    </c:plotArea>
    <c:legend>
      <c:legendPos val="b"/>
      <c:layout>
        <c:manualLayout>
          <c:xMode val="edge"/>
          <c:yMode val="edge"/>
          <c:x val="0.28996871729157808"/>
          <c:y val="0.95429564928944488"/>
          <c:w val="0.45056682829796718"/>
          <c:h val="4.429997491931483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C42CD7-73F8-B448-B3B9-2DAF0E863FBE}" type="doc">
      <dgm:prSet loTypeId="urn:microsoft.com/office/officeart/2005/8/layout/venn1" loCatId="" qsTypeId="urn:microsoft.com/office/officeart/2005/8/quickstyle/simple1" qsCatId="simple" csTypeId="urn:microsoft.com/office/officeart/2005/8/colors/accent1_2" csCatId="accent1" phldr="1"/>
      <dgm:spPr/>
    </dgm:pt>
    <dgm:pt modelId="{A295EED4-C2B4-EE4F-B416-55F1414704C3}">
      <dgm:prSet phldrT="[Text]"/>
      <dgm:spPr>
        <a:solidFill>
          <a:srgbClr val="00989C">
            <a:alpha val="50000"/>
          </a:srgbClr>
        </a:solidFill>
      </dgm:spPr>
      <dgm:t>
        <a:bodyPr/>
        <a:lstStyle/>
        <a:p>
          <a:pPr algn="r">
            <a:spcAft>
              <a:spcPts val="0"/>
            </a:spcAft>
            <a:buFont typeface="Arial" panose="020B0604020202020204" pitchFamily="34" charset="0"/>
            <a:buChar char="•"/>
          </a:pPr>
          <a:r>
            <a:rPr lang="en-US" b="1" dirty="0">
              <a:latin typeface="Arial" panose="020B0604020202020204" pitchFamily="34" charset="0"/>
              <a:ea typeface="Times New Roman" panose="02020603050405020304" pitchFamily="18" charset="0"/>
            </a:rPr>
            <a:t>Trust the </a:t>
          </a:r>
        </a:p>
        <a:p>
          <a:pPr algn="r">
            <a:spcAft>
              <a:spcPts val="0"/>
            </a:spcAft>
            <a:buFont typeface="Arial" panose="020B0604020202020204" pitchFamily="34" charset="0"/>
            <a:buChar char="•"/>
          </a:pPr>
          <a:r>
            <a:rPr lang="en-US" b="1" dirty="0">
              <a:latin typeface="Arial" panose="020B0604020202020204" pitchFamily="34" charset="0"/>
              <a:ea typeface="Times New Roman" panose="02020603050405020304" pitchFamily="18" charset="0"/>
            </a:rPr>
            <a:t>process</a:t>
          </a:r>
        </a:p>
        <a:p>
          <a:pPr algn="r">
            <a:spcAft>
              <a:spcPts val="0"/>
            </a:spcAft>
            <a:buFont typeface="Arial" panose="020B0604020202020204" pitchFamily="34" charset="0"/>
            <a:buChar char="•"/>
          </a:pPr>
          <a:endParaRPr lang="en-US" b="1" dirty="0">
            <a:effectLst/>
            <a:latin typeface="Arial" panose="020B0604020202020204" pitchFamily="34" charset="0"/>
            <a:ea typeface="Times New Roman" panose="02020603050405020304" pitchFamily="18" charset="0"/>
          </a:endParaRPr>
        </a:p>
        <a:p>
          <a:pPr algn="r">
            <a:spcAft>
              <a:spcPts val="0"/>
            </a:spcAft>
            <a:buFont typeface="Arial" panose="020B0604020202020204" pitchFamily="34" charset="0"/>
            <a:buChar char="•"/>
          </a:pPr>
          <a:r>
            <a:rPr lang="en-US" b="1" dirty="0">
              <a:solidFill>
                <a:schemeClr val="bg1"/>
              </a:solidFill>
              <a:effectLst/>
              <a:latin typeface="Arial" panose="020B0604020202020204" pitchFamily="34" charset="0"/>
              <a:ea typeface="Times New Roman" panose="02020603050405020304" pitchFamily="18" charset="0"/>
            </a:rPr>
            <a:t>Pride in prioritizing work </a:t>
          </a:r>
        </a:p>
        <a:p>
          <a:pPr algn="r">
            <a:spcAft>
              <a:spcPts val="0"/>
            </a:spcAft>
            <a:buFont typeface="Arial" panose="020B0604020202020204" pitchFamily="34" charset="0"/>
            <a:buChar char="•"/>
          </a:pPr>
          <a:endParaRPr lang="en-US" b="1" dirty="0">
            <a:effectLst/>
            <a:latin typeface="Arial" panose="020B0604020202020204" pitchFamily="34" charset="0"/>
            <a:ea typeface="Times New Roman" panose="02020603050405020304" pitchFamily="18" charset="0"/>
          </a:endParaRPr>
        </a:p>
        <a:p>
          <a:pPr algn="r">
            <a:spcAft>
              <a:spcPts val="0"/>
            </a:spcAft>
            <a:buFont typeface="Arial" panose="020B0604020202020204" pitchFamily="34" charset="0"/>
            <a:buChar char="•"/>
          </a:pPr>
          <a:r>
            <a:rPr lang="en-US" b="1" dirty="0">
              <a:effectLst/>
              <a:latin typeface="Arial" panose="020B0604020202020204" pitchFamily="34" charset="0"/>
              <a:ea typeface="Times New Roman" panose="02020603050405020304" pitchFamily="18" charset="0"/>
            </a:rPr>
            <a:t>Less formal hierarchy </a:t>
          </a:r>
          <a:r>
            <a:rPr lang="en-US" b="1" dirty="0">
              <a:effectLst/>
              <a:latin typeface="Arial" panose="020B0604020202020204" pitchFamily="34" charset="0"/>
              <a:ea typeface="Times New Roman" panose="02020603050405020304" pitchFamily="18" charset="0"/>
              <a:sym typeface="Wingdings" pitchFamily="2" charset="2"/>
            </a:rPr>
            <a:t></a:t>
          </a:r>
          <a:r>
            <a:rPr lang="en-US" b="1" dirty="0">
              <a:effectLst/>
              <a:latin typeface="Arial" panose="020B0604020202020204" pitchFamily="34" charset="0"/>
              <a:ea typeface="Times New Roman" panose="02020603050405020304" pitchFamily="18" charset="0"/>
            </a:rPr>
            <a:t> worse education </a:t>
          </a:r>
          <a:endParaRPr lang="en-US" dirty="0"/>
        </a:p>
      </dgm:t>
    </dgm:pt>
    <dgm:pt modelId="{41D07603-3C30-AC46-A125-E9C407B57825}" type="parTrans" cxnId="{BA959B3E-611F-A143-8FF0-6EE4B48B4542}">
      <dgm:prSet/>
      <dgm:spPr/>
      <dgm:t>
        <a:bodyPr/>
        <a:lstStyle/>
        <a:p>
          <a:endParaRPr lang="en-US"/>
        </a:p>
      </dgm:t>
    </dgm:pt>
    <dgm:pt modelId="{1D734ED1-2C13-9844-911F-B15F46BEAC9F}" type="sibTrans" cxnId="{BA959B3E-611F-A143-8FF0-6EE4B48B4542}">
      <dgm:prSet/>
      <dgm:spPr/>
      <dgm:t>
        <a:bodyPr/>
        <a:lstStyle/>
        <a:p>
          <a:endParaRPr lang="en-US"/>
        </a:p>
      </dgm:t>
    </dgm:pt>
    <dgm:pt modelId="{DD26ABC4-C67D-0A48-A779-37D38009F548}">
      <dgm:prSet phldrT="[Text]"/>
      <dgm:spPr>
        <a:solidFill>
          <a:srgbClr val="00989C">
            <a:alpha val="50000"/>
          </a:srgbClr>
        </a:solidFill>
      </dgm:spPr>
      <dgm:t>
        <a:bodyPr/>
        <a:lstStyle/>
        <a:p>
          <a:pPr algn="l">
            <a:spcAft>
              <a:spcPts val="0"/>
            </a:spcAft>
            <a:buFont typeface="Arial" panose="020B0604020202020204" pitchFamily="34" charset="0"/>
            <a:buChar char="•"/>
          </a:pPr>
          <a:r>
            <a:rPr lang="en-US" b="1" dirty="0">
              <a:latin typeface="Arial" panose="020B0604020202020204" pitchFamily="34" charset="0"/>
              <a:ea typeface="Times New Roman" panose="02020603050405020304" pitchFamily="18" charset="0"/>
            </a:rPr>
            <a:t>Challenge the “status-quo”</a:t>
          </a:r>
        </a:p>
        <a:p>
          <a:pPr algn="l">
            <a:spcAft>
              <a:spcPts val="0"/>
            </a:spcAft>
            <a:buFont typeface="Arial" panose="020B0604020202020204" pitchFamily="34" charset="0"/>
            <a:buChar char="•"/>
          </a:pPr>
          <a:endParaRPr lang="en-US" b="1" dirty="0">
            <a:effectLst/>
            <a:latin typeface="Arial" panose="020B0604020202020204" pitchFamily="34" charset="0"/>
            <a:ea typeface="Times New Roman" panose="02020603050405020304" pitchFamily="18" charset="0"/>
          </a:endParaRPr>
        </a:p>
        <a:p>
          <a:pPr algn="l">
            <a:spcAft>
              <a:spcPts val="0"/>
            </a:spcAft>
            <a:buFont typeface="Arial" panose="020B0604020202020204" pitchFamily="34" charset="0"/>
            <a:buChar char="•"/>
          </a:pPr>
          <a:r>
            <a:rPr lang="en-US" b="1" dirty="0">
              <a:solidFill>
                <a:schemeClr val="bg1"/>
              </a:solidFill>
              <a:latin typeface="Arial" panose="020B0604020202020204" pitchFamily="34" charset="0"/>
              <a:ea typeface="Times New Roman" panose="02020603050405020304" pitchFamily="18" charset="0"/>
            </a:rPr>
            <a:t>Desire autonomy for life choices</a:t>
          </a:r>
        </a:p>
        <a:p>
          <a:pPr algn="l">
            <a:spcAft>
              <a:spcPts val="0"/>
            </a:spcAft>
            <a:buFont typeface="Arial" panose="020B0604020202020204" pitchFamily="34" charset="0"/>
            <a:buChar char="•"/>
          </a:pPr>
          <a:endParaRPr lang="en-US" b="1" dirty="0">
            <a:solidFill>
              <a:schemeClr val="bg1"/>
            </a:solidFill>
            <a:latin typeface="Arial" panose="020B0604020202020204" pitchFamily="34" charset="0"/>
            <a:ea typeface="Times New Roman" panose="02020603050405020304" pitchFamily="18" charset="0"/>
          </a:endParaRPr>
        </a:p>
        <a:p>
          <a:pPr algn="l">
            <a:spcAft>
              <a:spcPts val="0"/>
            </a:spcAft>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Less formal hierarchy </a:t>
          </a:r>
          <a:r>
            <a:rPr lang="en-US" b="1" dirty="0">
              <a:solidFill>
                <a:schemeClr val="tx1"/>
              </a:solidFill>
              <a:latin typeface="Arial" panose="020B0604020202020204" pitchFamily="34" charset="0"/>
              <a:cs typeface="Arial" panose="020B0604020202020204" pitchFamily="34" charset="0"/>
              <a:sym typeface="Wingdings" pitchFamily="2" charset="2"/>
            </a:rPr>
            <a:t></a:t>
          </a:r>
          <a:r>
            <a:rPr lang="en-US" b="1" dirty="0">
              <a:solidFill>
                <a:schemeClr val="tx1"/>
              </a:solidFill>
              <a:latin typeface="Arial" panose="020B0604020202020204" pitchFamily="34" charset="0"/>
              <a:cs typeface="Arial" panose="020B0604020202020204" pitchFamily="34" charset="0"/>
            </a:rPr>
            <a:t> </a:t>
          </a:r>
        </a:p>
        <a:p>
          <a:pPr algn="l">
            <a:spcAft>
              <a:spcPts val="0"/>
            </a:spcAft>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more support</a:t>
          </a:r>
          <a:endParaRPr lang="en-US" dirty="0"/>
        </a:p>
      </dgm:t>
    </dgm:pt>
    <dgm:pt modelId="{60D870DE-E62A-A24E-8E34-66D165E4BF64}" type="parTrans" cxnId="{08DC318E-9FD0-FC4B-9830-7001779DAEFE}">
      <dgm:prSet/>
      <dgm:spPr/>
      <dgm:t>
        <a:bodyPr/>
        <a:lstStyle/>
        <a:p>
          <a:endParaRPr lang="en-US"/>
        </a:p>
      </dgm:t>
    </dgm:pt>
    <dgm:pt modelId="{EF7BF7E2-08F4-234E-AC6B-F819D78E16E4}" type="sibTrans" cxnId="{08DC318E-9FD0-FC4B-9830-7001779DAEFE}">
      <dgm:prSet/>
      <dgm:spPr/>
      <dgm:t>
        <a:bodyPr/>
        <a:lstStyle/>
        <a:p>
          <a:endParaRPr lang="en-US"/>
        </a:p>
      </dgm:t>
    </dgm:pt>
    <dgm:pt modelId="{CE8033B1-E007-C549-A064-D1644F4E83B0}" type="pres">
      <dgm:prSet presAssocID="{11C42CD7-73F8-B448-B3B9-2DAF0E863FBE}" presName="compositeShape" presStyleCnt="0">
        <dgm:presLayoutVars>
          <dgm:chMax val="7"/>
          <dgm:dir/>
          <dgm:resizeHandles val="exact"/>
        </dgm:presLayoutVars>
      </dgm:prSet>
      <dgm:spPr/>
    </dgm:pt>
    <dgm:pt modelId="{015F9F8B-CC7A-FE42-B8CE-9E22141D3B30}" type="pres">
      <dgm:prSet presAssocID="{A295EED4-C2B4-EE4F-B416-55F1414704C3}" presName="circ1" presStyleLbl="vennNode1" presStyleIdx="0" presStyleCnt="2" custLinFactNeighborX="-4665" custLinFactNeighborY="130"/>
      <dgm:spPr/>
    </dgm:pt>
    <dgm:pt modelId="{08C2E852-4808-114F-B4B4-CEFD75AE2A94}" type="pres">
      <dgm:prSet presAssocID="{A295EED4-C2B4-EE4F-B416-55F1414704C3}" presName="circ1Tx" presStyleLbl="revTx" presStyleIdx="0" presStyleCnt="0">
        <dgm:presLayoutVars>
          <dgm:chMax val="0"/>
          <dgm:chPref val="0"/>
          <dgm:bulletEnabled val="1"/>
        </dgm:presLayoutVars>
      </dgm:prSet>
      <dgm:spPr/>
    </dgm:pt>
    <dgm:pt modelId="{9E30E492-D33C-064A-B5C9-399BA2A58DBA}" type="pres">
      <dgm:prSet presAssocID="{DD26ABC4-C67D-0A48-A779-37D38009F548}" presName="circ2" presStyleLbl="vennNode1" presStyleIdx="1" presStyleCnt="2" custLinFactNeighborX="1439" custLinFactNeighborY="0"/>
      <dgm:spPr/>
    </dgm:pt>
    <dgm:pt modelId="{B245FE37-EF96-634F-AC22-18B37ACE5707}" type="pres">
      <dgm:prSet presAssocID="{DD26ABC4-C67D-0A48-A779-37D38009F548}" presName="circ2Tx" presStyleLbl="revTx" presStyleIdx="0" presStyleCnt="0">
        <dgm:presLayoutVars>
          <dgm:chMax val="0"/>
          <dgm:chPref val="0"/>
          <dgm:bulletEnabled val="1"/>
        </dgm:presLayoutVars>
      </dgm:prSet>
      <dgm:spPr/>
    </dgm:pt>
  </dgm:ptLst>
  <dgm:cxnLst>
    <dgm:cxn modelId="{BA959B3E-611F-A143-8FF0-6EE4B48B4542}" srcId="{11C42CD7-73F8-B448-B3B9-2DAF0E863FBE}" destId="{A295EED4-C2B4-EE4F-B416-55F1414704C3}" srcOrd="0" destOrd="0" parTransId="{41D07603-3C30-AC46-A125-E9C407B57825}" sibTransId="{1D734ED1-2C13-9844-911F-B15F46BEAC9F}"/>
    <dgm:cxn modelId="{4688C267-C91D-1D45-9BAD-0305DA840E94}" type="presOf" srcId="{A295EED4-C2B4-EE4F-B416-55F1414704C3}" destId="{08C2E852-4808-114F-B4B4-CEFD75AE2A94}" srcOrd="1" destOrd="0" presId="urn:microsoft.com/office/officeart/2005/8/layout/venn1"/>
    <dgm:cxn modelId="{5985244C-271D-9643-B1B7-CB095BBDBE94}" type="presOf" srcId="{A295EED4-C2B4-EE4F-B416-55F1414704C3}" destId="{015F9F8B-CC7A-FE42-B8CE-9E22141D3B30}" srcOrd="0" destOrd="0" presId="urn:microsoft.com/office/officeart/2005/8/layout/venn1"/>
    <dgm:cxn modelId="{D6C17859-57A0-D949-B798-EC34C850928F}" type="presOf" srcId="{11C42CD7-73F8-B448-B3B9-2DAF0E863FBE}" destId="{CE8033B1-E007-C549-A064-D1644F4E83B0}" srcOrd="0" destOrd="0" presId="urn:microsoft.com/office/officeart/2005/8/layout/venn1"/>
    <dgm:cxn modelId="{08DC318E-9FD0-FC4B-9830-7001779DAEFE}" srcId="{11C42CD7-73F8-B448-B3B9-2DAF0E863FBE}" destId="{DD26ABC4-C67D-0A48-A779-37D38009F548}" srcOrd="1" destOrd="0" parTransId="{60D870DE-E62A-A24E-8E34-66D165E4BF64}" sibTransId="{EF7BF7E2-08F4-234E-AC6B-F819D78E16E4}"/>
    <dgm:cxn modelId="{1FA5DCB6-255A-8547-966F-40D78A200F73}" type="presOf" srcId="{DD26ABC4-C67D-0A48-A779-37D38009F548}" destId="{9E30E492-D33C-064A-B5C9-399BA2A58DBA}" srcOrd="0" destOrd="0" presId="urn:microsoft.com/office/officeart/2005/8/layout/venn1"/>
    <dgm:cxn modelId="{049F3FDB-0281-1948-9B5C-9FD220192DF7}" type="presOf" srcId="{DD26ABC4-C67D-0A48-A779-37D38009F548}" destId="{B245FE37-EF96-634F-AC22-18B37ACE5707}" srcOrd="1" destOrd="0" presId="urn:microsoft.com/office/officeart/2005/8/layout/venn1"/>
    <dgm:cxn modelId="{3E6F3106-83DE-4B41-B969-0999FDF9D9EE}" type="presParOf" srcId="{CE8033B1-E007-C549-A064-D1644F4E83B0}" destId="{015F9F8B-CC7A-FE42-B8CE-9E22141D3B30}" srcOrd="0" destOrd="0" presId="urn:microsoft.com/office/officeart/2005/8/layout/venn1"/>
    <dgm:cxn modelId="{8992EE3D-72FC-E346-8630-D37C1C4C2C9C}" type="presParOf" srcId="{CE8033B1-E007-C549-A064-D1644F4E83B0}" destId="{08C2E852-4808-114F-B4B4-CEFD75AE2A94}" srcOrd="1" destOrd="0" presId="urn:microsoft.com/office/officeart/2005/8/layout/venn1"/>
    <dgm:cxn modelId="{87BCF9D7-325B-8949-9F91-5F6285BEC5B5}" type="presParOf" srcId="{CE8033B1-E007-C549-A064-D1644F4E83B0}" destId="{9E30E492-D33C-064A-B5C9-399BA2A58DBA}" srcOrd="2" destOrd="0" presId="urn:microsoft.com/office/officeart/2005/8/layout/venn1"/>
    <dgm:cxn modelId="{011C0F26-2F16-2741-917A-05B2E81DA4AF}" type="presParOf" srcId="{CE8033B1-E007-C549-A064-D1644F4E83B0}" destId="{B245FE37-EF96-634F-AC22-18B37ACE570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C42CD7-73F8-B448-B3B9-2DAF0E863FBE}" type="doc">
      <dgm:prSet loTypeId="urn:microsoft.com/office/officeart/2005/8/layout/venn1" loCatId="" qsTypeId="urn:microsoft.com/office/officeart/2005/8/quickstyle/simple1" qsCatId="simple" csTypeId="urn:microsoft.com/office/officeart/2005/8/colors/accent1_2" csCatId="accent1" phldr="1"/>
      <dgm:spPr/>
    </dgm:pt>
    <dgm:pt modelId="{DD26ABC4-C67D-0A48-A779-37D38009F548}">
      <dgm:prSet phldrT="[Text]"/>
      <dgm:spPr>
        <a:solidFill>
          <a:srgbClr val="00989C">
            <a:alpha val="50000"/>
          </a:srgbClr>
        </a:solidFill>
      </dgm:spPr>
      <dgm:t>
        <a:bodyPr/>
        <a:lstStyle/>
        <a:p>
          <a:pPr algn="ctr">
            <a:spcAft>
              <a:spcPts val="0"/>
            </a:spcAft>
            <a:buFont typeface="Arial" panose="020B0604020202020204" pitchFamily="34" charset="0"/>
            <a:buChar char="•"/>
          </a:pPr>
          <a:endParaRPr lang="en-US" b="1" dirty="0"/>
        </a:p>
      </dgm:t>
    </dgm:pt>
    <dgm:pt modelId="{60D870DE-E62A-A24E-8E34-66D165E4BF64}" type="parTrans" cxnId="{08DC318E-9FD0-FC4B-9830-7001779DAEFE}">
      <dgm:prSet/>
      <dgm:spPr/>
      <dgm:t>
        <a:bodyPr/>
        <a:lstStyle/>
        <a:p>
          <a:endParaRPr lang="en-US"/>
        </a:p>
      </dgm:t>
    </dgm:pt>
    <dgm:pt modelId="{EF7BF7E2-08F4-234E-AC6B-F819D78E16E4}" type="sibTrans" cxnId="{08DC318E-9FD0-FC4B-9830-7001779DAEFE}">
      <dgm:prSet/>
      <dgm:spPr/>
      <dgm:t>
        <a:bodyPr/>
        <a:lstStyle/>
        <a:p>
          <a:endParaRPr lang="en-US"/>
        </a:p>
      </dgm:t>
    </dgm:pt>
    <dgm:pt modelId="{A295EED4-C2B4-EE4F-B416-55F1414704C3}">
      <dgm:prSet phldrT="[Text]"/>
      <dgm:spPr>
        <a:solidFill>
          <a:srgbClr val="00989C">
            <a:alpha val="50000"/>
          </a:srgbClr>
        </a:solidFill>
      </dgm:spPr>
      <dgm:t>
        <a:bodyPr/>
        <a:lstStyle/>
        <a:p>
          <a:pPr algn="r">
            <a:spcAft>
              <a:spcPts val="0"/>
            </a:spcAft>
            <a:buFont typeface="Arial" panose="020B0604020202020204" pitchFamily="34" charset="0"/>
            <a:buChar char="•"/>
          </a:pPr>
          <a:endParaRPr lang="en-US" dirty="0"/>
        </a:p>
      </dgm:t>
    </dgm:pt>
    <dgm:pt modelId="{1D734ED1-2C13-9844-911F-B15F46BEAC9F}" type="sibTrans" cxnId="{BA959B3E-611F-A143-8FF0-6EE4B48B4542}">
      <dgm:prSet/>
      <dgm:spPr/>
      <dgm:t>
        <a:bodyPr/>
        <a:lstStyle/>
        <a:p>
          <a:endParaRPr lang="en-US"/>
        </a:p>
      </dgm:t>
    </dgm:pt>
    <dgm:pt modelId="{41D07603-3C30-AC46-A125-E9C407B57825}" type="parTrans" cxnId="{BA959B3E-611F-A143-8FF0-6EE4B48B4542}">
      <dgm:prSet/>
      <dgm:spPr/>
      <dgm:t>
        <a:bodyPr/>
        <a:lstStyle/>
        <a:p>
          <a:endParaRPr lang="en-US"/>
        </a:p>
      </dgm:t>
    </dgm:pt>
    <dgm:pt modelId="{CE8033B1-E007-C549-A064-D1644F4E83B0}" type="pres">
      <dgm:prSet presAssocID="{11C42CD7-73F8-B448-B3B9-2DAF0E863FBE}" presName="compositeShape" presStyleCnt="0">
        <dgm:presLayoutVars>
          <dgm:chMax val="7"/>
          <dgm:dir/>
          <dgm:resizeHandles val="exact"/>
        </dgm:presLayoutVars>
      </dgm:prSet>
      <dgm:spPr/>
    </dgm:pt>
    <dgm:pt modelId="{015F9F8B-CC7A-FE42-B8CE-9E22141D3B30}" type="pres">
      <dgm:prSet presAssocID="{A295EED4-C2B4-EE4F-B416-55F1414704C3}" presName="circ1" presStyleLbl="vennNode1" presStyleIdx="0" presStyleCnt="2" custLinFactNeighborX="-4665" custLinFactNeighborY="130"/>
      <dgm:spPr/>
    </dgm:pt>
    <dgm:pt modelId="{08C2E852-4808-114F-B4B4-CEFD75AE2A94}" type="pres">
      <dgm:prSet presAssocID="{A295EED4-C2B4-EE4F-B416-55F1414704C3}" presName="circ1Tx" presStyleLbl="revTx" presStyleIdx="0" presStyleCnt="0">
        <dgm:presLayoutVars>
          <dgm:chMax val="0"/>
          <dgm:chPref val="0"/>
          <dgm:bulletEnabled val="1"/>
        </dgm:presLayoutVars>
      </dgm:prSet>
      <dgm:spPr/>
    </dgm:pt>
    <dgm:pt modelId="{9E30E492-D33C-064A-B5C9-399BA2A58DBA}" type="pres">
      <dgm:prSet presAssocID="{DD26ABC4-C67D-0A48-A779-37D38009F548}" presName="circ2" presStyleLbl="vennNode1" presStyleIdx="1" presStyleCnt="2" custLinFactNeighborX="-58713" custLinFactNeighborY="2068"/>
      <dgm:spPr/>
    </dgm:pt>
    <dgm:pt modelId="{B245FE37-EF96-634F-AC22-18B37ACE5707}" type="pres">
      <dgm:prSet presAssocID="{DD26ABC4-C67D-0A48-A779-37D38009F548}" presName="circ2Tx" presStyleLbl="revTx" presStyleIdx="0" presStyleCnt="0">
        <dgm:presLayoutVars>
          <dgm:chMax val="0"/>
          <dgm:chPref val="0"/>
          <dgm:bulletEnabled val="1"/>
        </dgm:presLayoutVars>
      </dgm:prSet>
      <dgm:spPr/>
    </dgm:pt>
  </dgm:ptLst>
  <dgm:cxnLst>
    <dgm:cxn modelId="{BA959B3E-611F-A143-8FF0-6EE4B48B4542}" srcId="{11C42CD7-73F8-B448-B3B9-2DAF0E863FBE}" destId="{A295EED4-C2B4-EE4F-B416-55F1414704C3}" srcOrd="0" destOrd="0" parTransId="{41D07603-3C30-AC46-A125-E9C407B57825}" sibTransId="{1D734ED1-2C13-9844-911F-B15F46BEAC9F}"/>
    <dgm:cxn modelId="{4688C267-C91D-1D45-9BAD-0305DA840E94}" type="presOf" srcId="{A295EED4-C2B4-EE4F-B416-55F1414704C3}" destId="{08C2E852-4808-114F-B4B4-CEFD75AE2A94}" srcOrd="1" destOrd="0" presId="urn:microsoft.com/office/officeart/2005/8/layout/venn1"/>
    <dgm:cxn modelId="{5985244C-271D-9643-B1B7-CB095BBDBE94}" type="presOf" srcId="{A295EED4-C2B4-EE4F-B416-55F1414704C3}" destId="{015F9F8B-CC7A-FE42-B8CE-9E22141D3B30}" srcOrd="0" destOrd="0" presId="urn:microsoft.com/office/officeart/2005/8/layout/venn1"/>
    <dgm:cxn modelId="{D6C17859-57A0-D949-B798-EC34C850928F}" type="presOf" srcId="{11C42CD7-73F8-B448-B3B9-2DAF0E863FBE}" destId="{CE8033B1-E007-C549-A064-D1644F4E83B0}" srcOrd="0" destOrd="0" presId="urn:microsoft.com/office/officeart/2005/8/layout/venn1"/>
    <dgm:cxn modelId="{08DC318E-9FD0-FC4B-9830-7001779DAEFE}" srcId="{11C42CD7-73F8-B448-B3B9-2DAF0E863FBE}" destId="{DD26ABC4-C67D-0A48-A779-37D38009F548}" srcOrd="1" destOrd="0" parTransId="{60D870DE-E62A-A24E-8E34-66D165E4BF64}" sibTransId="{EF7BF7E2-08F4-234E-AC6B-F819D78E16E4}"/>
    <dgm:cxn modelId="{1FA5DCB6-255A-8547-966F-40D78A200F73}" type="presOf" srcId="{DD26ABC4-C67D-0A48-A779-37D38009F548}" destId="{9E30E492-D33C-064A-B5C9-399BA2A58DBA}" srcOrd="0" destOrd="0" presId="urn:microsoft.com/office/officeart/2005/8/layout/venn1"/>
    <dgm:cxn modelId="{049F3FDB-0281-1948-9B5C-9FD220192DF7}" type="presOf" srcId="{DD26ABC4-C67D-0A48-A779-37D38009F548}" destId="{B245FE37-EF96-634F-AC22-18B37ACE5707}" srcOrd="1" destOrd="0" presId="urn:microsoft.com/office/officeart/2005/8/layout/venn1"/>
    <dgm:cxn modelId="{3E6F3106-83DE-4B41-B969-0999FDF9D9EE}" type="presParOf" srcId="{CE8033B1-E007-C549-A064-D1644F4E83B0}" destId="{015F9F8B-CC7A-FE42-B8CE-9E22141D3B30}" srcOrd="0" destOrd="0" presId="urn:microsoft.com/office/officeart/2005/8/layout/venn1"/>
    <dgm:cxn modelId="{8992EE3D-72FC-E346-8630-D37C1C4C2C9C}" type="presParOf" srcId="{CE8033B1-E007-C549-A064-D1644F4E83B0}" destId="{08C2E852-4808-114F-B4B4-CEFD75AE2A94}" srcOrd="1" destOrd="0" presId="urn:microsoft.com/office/officeart/2005/8/layout/venn1"/>
    <dgm:cxn modelId="{87BCF9D7-325B-8949-9F91-5F6285BEC5B5}" type="presParOf" srcId="{CE8033B1-E007-C549-A064-D1644F4E83B0}" destId="{9E30E492-D33C-064A-B5C9-399BA2A58DBA}" srcOrd="2" destOrd="0" presId="urn:microsoft.com/office/officeart/2005/8/layout/venn1"/>
    <dgm:cxn modelId="{011C0F26-2F16-2741-917A-05B2E81DA4AF}" type="presParOf" srcId="{CE8033B1-E007-C549-A064-D1644F4E83B0}" destId="{B245FE37-EF96-634F-AC22-18B37ACE570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F9F8B-CC7A-FE42-B8CE-9E22141D3B30}">
      <dsp:nvSpPr>
        <dsp:cNvPr id="0" name=""/>
        <dsp:cNvSpPr/>
      </dsp:nvSpPr>
      <dsp:spPr>
        <a:xfrm>
          <a:off x="0" y="282134"/>
          <a:ext cx="5171168" cy="5171168"/>
        </a:xfrm>
        <a:prstGeom prst="ellipse">
          <a:avLst/>
        </a:prstGeom>
        <a:solidFill>
          <a:srgbClr val="00989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89050">
            <a:lnSpc>
              <a:spcPct val="90000"/>
            </a:lnSpc>
            <a:spcBef>
              <a:spcPct val="0"/>
            </a:spcBef>
            <a:spcAft>
              <a:spcPts val="0"/>
            </a:spcAft>
            <a:buFont typeface="Arial" panose="020B0604020202020204" pitchFamily="34" charset="0"/>
            <a:buNone/>
          </a:pPr>
          <a:r>
            <a:rPr lang="en-US" sz="2900" b="1" kern="1200" dirty="0">
              <a:latin typeface="Arial" panose="020B0604020202020204" pitchFamily="34" charset="0"/>
              <a:ea typeface="Times New Roman" panose="02020603050405020304" pitchFamily="18" charset="0"/>
            </a:rPr>
            <a:t>Trust the </a:t>
          </a:r>
        </a:p>
        <a:p>
          <a:pPr marL="0" lvl="0" indent="0" algn="r" defTabSz="1289050">
            <a:lnSpc>
              <a:spcPct val="90000"/>
            </a:lnSpc>
            <a:spcBef>
              <a:spcPct val="0"/>
            </a:spcBef>
            <a:spcAft>
              <a:spcPts val="0"/>
            </a:spcAft>
            <a:buFont typeface="Arial" panose="020B0604020202020204" pitchFamily="34" charset="0"/>
            <a:buNone/>
          </a:pPr>
          <a:r>
            <a:rPr lang="en-US" sz="2900" b="1" kern="1200" dirty="0">
              <a:latin typeface="Arial" panose="020B0604020202020204" pitchFamily="34" charset="0"/>
              <a:ea typeface="Times New Roman" panose="02020603050405020304" pitchFamily="18" charset="0"/>
            </a:rPr>
            <a:t>process</a:t>
          </a:r>
        </a:p>
        <a:p>
          <a:pPr marL="0" lvl="0" indent="0" algn="r" defTabSz="1289050">
            <a:lnSpc>
              <a:spcPct val="90000"/>
            </a:lnSpc>
            <a:spcBef>
              <a:spcPct val="0"/>
            </a:spcBef>
            <a:spcAft>
              <a:spcPts val="0"/>
            </a:spcAft>
            <a:buFont typeface="Arial" panose="020B0604020202020204" pitchFamily="34" charset="0"/>
            <a:buNone/>
          </a:pPr>
          <a:endParaRPr lang="en-US" sz="2900" b="1" kern="1200" dirty="0">
            <a:effectLst/>
            <a:latin typeface="Arial" panose="020B0604020202020204" pitchFamily="34" charset="0"/>
            <a:ea typeface="Times New Roman" panose="02020603050405020304" pitchFamily="18" charset="0"/>
          </a:endParaRPr>
        </a:p>
        <a:p>
          <a:pPr marL="0" lvl="0" indent="0" algn="r" defTabSz="1289050">
            <a:lnSpc>
              <a:spcPct val="90000"/>
            </a:lnSpc>
            <a:spcBef>
              <a:spcPct val="0"/>
            </a:spcBef>
            <a:spcAft>
              <a:spcPts val="0"/>
            </a:spcAft>
            <a:buFont typeface="Arial" panose="020B0604020202020204" pitchFamily="34" charset="0"/>
            <a:buNone/>
          </a:pPr>
          <a:r>
            <a:rPr lang="en-US" sz="2900" b="1" kern="1200" dirty="0">
              <a:solidFill>
                <a:schemeClr val="bg1"/>
              </a:solidFill>
              <a:effectLst/>
              <a:latin typeface="Arial" panose="020B0604020202020204" pitchFamily="34" charset="0"/>
              <a:ea typeface="Times New Roman" panose="02020603050405020304" pitchFamily="18" charset="0"/>
            </a:rPr>
            <a:t>Pride in prioritizing work </a:t>
          </a:r>
        </a:p>
        <a:p>
          <a:pPr marL="0" lvl="0" indent="0" algn="r" defTabSz="1289050">
            <a:lnSpc>
              <a:spcPct val="90000"/>
            </a:lnSpc>
            <a:spcBef>
              <a:spcPct val="0"/>
            </a:spcBef>
            <a:spcAft>
              <a:spcPts val="0"/>
            </a:spcAft>
            <a:buFont typeface="Arial" panose="020B0604020202020204" pitchFamily="34" charset="0"/>
            <a:buNone/>
          </a:pPr>
          <a:endParaRPr lang="en-US" sz="2900" b="1" kern="1200" dirty="0">
            <a:effectLst/>
            <a:latin typeface="Arial" panose="020B0604020202020204" pitchFamily="34" charset="0"/>
            <a:ea typeface="Times New Roman" panose="02020603050405020304" pitchFamily="18" charset="0"/>
          </a:endParaRPr>
        </a:p>
        <a:p>
          <a:pPr marL="0" lvl="0" indent="0" algn="r" defTabSz="1289050">
            <a:lnSpc>
              <a:spcPct val="90000"/>
            </a:lnSpc>
            <a:spcBef>
              <a:spcPct val="0"/>
            </a:spcBef>
            <a:spcAft>
              <a:spcPts val="0"/>
            </a:spcAft>
            <a:buFont typeface="Arial" panose="020B0604020202020204" pitchFamily="34" charset="0"/>
            <a:buNone/>
          </a:pPr>
          <a:r>
            <a:rPr lang="en-US" sz="2900" b="1" kern="1200" dirty="0">
              <a:effectLst/>
              <a:latin typeface="Arial" panose="020B0604020202020204" pitchFamily="34" charset="0"/>
              <a:ea typeface="Times New Roman" panose="02020603050405020304" pitchFamily="18" charset="0"/>
            </a:rPr>
            <a:t>Less formal hierarchy </a:t>
          </a:r>
          <a:r>
            <a:rPr lang="en-US" sz="2900" b="1" kern="1200" dirty="0">
              <a:effectLst/>
              <a:latin typeface="Arial" panose="020B0604020202020204" pitchFamily="34" charset="0"/>
              <a:ea typeface="Times New Roman" panose="02020603050405020304" pitchFamily="18" charset="0"/>
              <a:sym typeface="Wingdings" pitchFamily="2" charset="2"/>
            </a:rPr>
            <a:t></a:t>
          </a:r>
          <a:r>
            <a:rPr lang="en-US" sz="2900" b="1" kern="1200" dirty="0">
              <a:effectLst/>
              <a:latin typeface="Arial" panose="020B0604020202020204" pitchFamily="34" charset="0"/>
              <a:ea typeface="Times New Roman" panose="02020603050405020304" pitchFamily="18" charset="0"/>
            </a:rPr>
            <a:t> worse education </a:t>
          </a:r>
          <a:endParaRPr lang="en-US" sz="2900" kern="1200" dirty="0"/>
        </a:p>
      </dsp:txBody>
      <dsp:txXfrm>
        <a:off x="722100" y="891926"/>
        <a:ext cx="2981574" cy="3951584"/>
      </dsp:txXfrm>
    </dsp:sp>
    <dsp:sp modelId="{9E30E492-D33C-064A-B5C9-399BA2A58DBA}">
      <dsp:nvSpPr>
        <dsp:cNvPr id="0" name=""/>
        <dsp:cNvSpPr/>
      </dsp:nvSpPr>
      <dsp:spPr>
        <a:xfrm>
          <a:off x="4011023" y="275411"/>
          <a:ext cx="5171168" cy="5171168"/>
        </a:xfrm>
        <a:prstGeom prst="ellipse">
          <a:avLst/>
        </a:prstGeom>
        <a:solidFill>
          <a:srgbClr val="00989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89050">
            <a:lnSpc>
              <a:spcPct val="90000"/>
            </a:lnSpc>
            <a:spcBef>
              <a:spcPct val="0"/>
            </a:spcBef>
            <a:spcAft>
              <a:spcPts val="0"/>
            </a:spcAft>
            <a:buFont typeface="Arial" panose="020B0604020202020204" pitchFamily="34" charset="0"/>
            <a:buNone/>
          </a:pPr>
          <a:r>
            <a:rPr lang="en-US" sz="2900" b="1" kern="1200" dirty="0">
              <a:latin typeface="Arial" panose="020B0604020202020204" pitchFamily="34" charset="0"/>
              <a:ea typeface="Times New Roman" panose="02020603050405020304" pitchFamily="18" charset="0"/>
            </a:rPr>
            <a:t>Challenge the “status-quo”</a:t>
          </a:r>
        </a:p>
        <a:p>
          <a:pPr marL="0" lvl="0" indent="0" algn="l" defTabSz="1289050">
            <a:lnSpc>
              <a:spcPct val="90000"/>
            </a:lnSpc>
            <a:spcBef>
              <a:spcPct val="0"/>
            </a:spcBef>
            <a:spcAft>
              <a:spcPts val="0"/>
            </a:spcAft>
            <a:buFont typeface="Arial" panose="020B0604020202020204" pitchFamily="34" charset="0"/>
            <a:buNone/>
          </a:pPr>
          <a:endParaRPr lang="en-US" sz="2900" b="1" kern="1200" dirty="0">
            <a:effectLst/>
            <a:latin typeface="Arial" panose="020B0604020202020204" pitchFamily="34" charset="0"/>
            <a:ea typeface="Times New Roman" panose="02020603050405020304" pitchFamily="18" charset="0"/>
          </a:endParaRPr>
        </a:p>
        <a:p>
          <a:pPr marL="0" lvl="0" indent="0" algn="l" defTabSz="1289050">
            <a:lnSpc>
              <a:spcPct val="90000"/>
            </a:lnSpc>
            <a:spcBef>
              <a:spcPct val="0"/>
            </a:spcBef>
            <a:spcAft>
              <a:spcPts val="0"/>
            </a:spcAft>
            <a:buFont typeface="Arial" panose="020B0604020202020204" pitchFamily="34" charset="0"/>
            <a:buNone/>
          </a:pPr>
          <a:r>
            <a:rPr lang="en-US" sz="2900" b="1" kern="1200" dirty="0">
              <a:solidFill>
                <a:schemeClr val="bg1"/>
              </a:solidFill>
              <a:latin typeface="Arial" panose="020B0604020202020204" pitchFamily="34" charset="0"/>
              <a:ea typeface="Times New Roman" panose="02020603050405020304" pitchFamily="18" charset="0"/>
            </a:rPr>
            <a:t>Desire autonomy for life choices</a:t>
          </a:r>
        </a:p>
        <a:p>
          <a:pPr marL="0" lvl="0" indent="0" algn="l" defTabSz="1289050">
            <a:lnSpc>
              <a:spcPct val="90000"/>
            </a:lnSpc>
            <a:spcBef>
              <a:spcPct val="0"/>
            </a:spcBef>
            <a:spcAft>
              <a:spcPts val="0"/>
            </a:spcAft>
            <a:buFont typeface="Arial" panose="020B0604020202020204" pitchFamily="34" charset="0"/>
            <a:buNone/>
          </a:pPr>
          <a:endParaRPr lang="en-US" sz="2900" b="1" kern="1200" dirty="0">
            <a:solidFill>
              <a:schemeClr val="bg1"/>
            </a:solidFill>
            <a:latin typeface="Arial" panose="020B0604020202020204" pitchFamily="34" charset="0"/>
            <a:ea typeface="Times New Roman" panose="02020603050405020304" pitchFamily="18" charset="0"/>
          </a:endParaRPr>
        </a:p>
        <a:p>
          <a:pPr marL="0" lvl="0" indent="0" algn="l" defTabSz="1289050">
            <a:lnSpc>
              <a:spcPct val="90000"/>
            </a:lnSpc>
            <a:spcBef>
              <a:spcPct val="0"/>
            </a:spcBef>
            <a:spcAft>
              <a:spcPts val="0"/>
            </a:spcAft>
            <a:buFont typeface="Arial" panose="020B0604020202020204" pitchFamily="34" charset="0"/>
            <a:buNone/>
          </a:pPr>
          <a:r>
            <a:rPr lang="en-US" sz="2900" b="1" kern="1200" dirty="0">
              <a:solidFill>
                <a:schemeClr val="tx1"/>
              </a:solidFill>
              <a:latin typeface="Arial" panose="020B0604020202020204" pitchFamily="34" charset="0"/>
              <a:cs typeface="Arial" panose="020B0604020202020204" pitchFamily="34" charset="0"/>
            </a:rPr>
            <a:t>Less formal hierarchy </a:t>
          </a:r>
          <a:r>
            <a:rPr lang="en-US" sz="2900" b="1" kern="1200" dirty="0">
              <a:solidFill>
                <a:schemeClr val="tx1"/>
              </a:solidFill>
              <a:latin typeface="Arial" panose="020B0604020202020204" pitchFamily="34" charset="0"/>
              <a:cs typeface="Arial" panose="020B0604020202020204" pitchFamily="34" charset="0"/>
              <a:sym typeface="Wingdings" pitchFamily="2" charset="2"/>
            </a:rPr>
            <a:t></a:t>
          </a:r>
          <a:r>
            <a:rPr lang="en-US" sz="2900" b="1" kern="1200" dirty="0">
              <a:solidFill>
                <a:schemeClr val="tx1"/>
              </a:solidFill>
              <a:latin typeface="Arial" panose="020B0604020202020204" pitchFamily="34" charset="0"/>
              <a:cs typeface="Arial" panose="020B0604020202020204" pitchFamily="34" charset="0"/>
            </a:rPr>
            <a:t> </a:t>
          </a:r>
        </a:p>
        <a:p>
          <a:pPr marL="0" lvl="0" indent="0" algn="l" defTabSz="1289050">
            <a:lnSpc>
              <a:spcPct val="90000"/>
            </a:lnSpc>
            <a:spcBef>
              <a:spcPct val="0"/>
            </a:spcBef>
            <a:spcAft>
              <a:spcPts val="0"/>
            </a:spcAft>
            <a:buFont typeface="Arial" panose="020B0604020202020204" pitchFamily="34" charset="0"/>
            <a:buNone/>
          </a:pPr>
          <a:r>
            <a:rPr lang="en-US" sz="2900" b="1" kern="1200" dirty="0">
              <a:solidFill>
                <a:schemeClr val="tx1"/>
              </a:solidFill>
              <a:latin typeface="Arial" panose="020B0604020202020204" pitchFamily="34" charset="0"/>
              <a:cs typeface="Arial" panose="020B0604020202020204" pitchFamily="34" charset="0"/>
            </a:rPr>
            <a:t>more support</a:t>
          </a:r>
          <a:endParaRPr lang="en-US" sz="2900" kern="1200" dirty="0"/>
        </a:p>
      </dsp:txBody>
      <dsp:txXfrm>
        <a:off x="5478516" y="885203"/>
        <a:ext cx="2981574" cy="3951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F9F8B-CC7A-FE42-B8CE-9E22141D3B30}">
      <dsp:nvSpPr>
        <dsp:cNvPr id="0" name=""/>
        <dsp:cNvSpPr/>
      </dsp:nvSpPr>
      <dsp:spPr>
        <a:xfrm>
          <a:off x="0" y="105370"/>
          <a:ext cx="5456460" cy="5456460"/>
        </a:xfrm>
        <a:prstGeom prst="ellipse">
          <a:avLst/>
        </a:prstGeom>
        <a:solidFill>
          <a:srgbClr val="00989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2889250">
            <a:lnSpc>
              <a:spcPct val="90000"/>
            </a:lnSpc>
            <a:spcBef>
              <a:spcPct val="0"/>
            </a:spcBef>
            <a:spcAft>
              <a:spcPts val="0"/>
            </a:spcAft>
            <a:buFont typeface="Arial" panose="020B0604020202020204" pitchFamily="34" charset="0"/>
            <a:buNone/>
          </a:pPr>
          <a:endParaRPr lang="en-US" sz="6500" kern="1200" dirty="0"/>
        </a:p>
      </dsp:txBody>
      <dsp:txXfrm>
        <a:off x="761938" y="748804"/>
        <a:ext cx="3146067" cy="4169592"/>
      </dsp:txXfrm>
    </dsp:sp>
    <dsp:sp modelId="{9E30E492-D33C-064A-B5C9-399BA2A58DBA}">
      <dsp:nvSpPr>
        <dsp:cNvPr id="0" name=""/>
        <dsp:cNvSpPr/>
      </dsp:nvSpPr>
      <dsp:spPr>
        <a:xfrm>
          <a:off x="950140" y="196554"/>
          <a:ext cx="5456460" cy="5456460"/>
        </a:xfrm>
        <a:prstGeom prst="ellipse">
          <a:avLst/>
        </a:prstGeom>
        <a:solidFill>
          <a:srgbClr val="00989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ts val="0"/>
            </a:spcAft>
            <a:buFont typeface="Arial" panose="020B0604020202020204" pitchFamily="34" charset="0"/>
            <a:buNone/>
          </a:pPr>
          <a:endParaRPr lang="en-US" sz="6500" b="1" kern="1200" dirty="0"/>
        </a:p>
      </dsp:txBody>
      <dsp:txXfrm>
        <a:off x="2498595" y="839988"/>
        <a:ext cx="3146067" cy="416959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3CC30-654A-9E4E-B915-5ACE85903822}"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2F015-0874-F145-BC80-C4679D04F82C}" type="slidenum">
              <a:rPr lang="en-US" smtClean="0"/>
              <a:t>‹#›</a:t>
            </a:fld>
            <a:endParaRPr lang="en-US"/>
          </a:p>
        </p:txBody>
      </p:sp>
    </p:spTree>
    <p:extLst>
      <p:ext uri="{BB962C8B-B14F-4D97-AF65-F5344CB8AC3E}">
        <p14:creationId xmlns:p14="http://schemas.microsoft.com/office/powerpoint/2010/main" val="2782426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6913"/>
            <a:ext cx="6186488" cy="3481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20CDB-BD04-4C6B-82FC-1C71860AB7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7112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oral. You can see slightly different. This doesn’t have a slide limit. </a:t>
            </a:r>
          </a:p>
        </p:txBody>
      </p:sp>
      <p:sp>
        <p:nvSpPr>
          <p:cNvPr id="4" name="Slide Number Placeholder 3"/>
          <p:cNvSpPr>
            <a:spLocks noGrp="1"/>
          </p:cNvSpPr>
          <p:nvPr>
            <p:ph type="sldNum" sz="quarter" idx="5"/>
          </p:nvPr>
        </p:nvSpPr>
        <p:spPr/>
        <p:txBody>
          <a:bodyPr/>
          <a:lstStyle/>
          <a:p>
            <a:fld id="{B022F015-0874-F145-BC80-C4679D04F82C}" type="slidenum">
              <a:rPr lang="en-US" smtClean="0"/>
              <a:t>11</a:t>
            </a:fld>
            <a:endParaRPr lang="en-US"/>
          </a:p>
        </p:txBody>
      </p:sp>
    </p:spTree>
    <p:extLst>
      <p:ext uri="{BB962C8B-B14F-4D97-AF65-F5344CB8AC3E}">
        <p14:creationId xmlns:p14="http://schemas.microsoft.com/office/powerpoint/2010/main" val="2536451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333333"/>
                </a:solidFill>
                <a:effectLst/>
                <a:latin typeface="Fira Sans" panose="020B0503050000020004" pitchFamily="34" charset="0"/>
                <a:ea typeface="Times New Roman" panose="02020603050405020304" pitchFamily="18" charset="0"/>
                <a:cs typeface="Times New Roman" panose="02020603050405020304" pitchFamily="18" charset="0"/>
              </a:rPr>
              <a:t>You also need to think about the where’s. to get technical, first is where you are going to submit you presentation. There should be instructions on this. Sometimes they give dates you need to upload it to their system by. So if it’s an e poster or presentation it may be that. Sometimes you can do that or you can upload it in the conference speaker ready room the day before or a at least a few hours before the day of. So this is something to think about when planning your flight. If you’re going the day of or late the night prior you may want to aim to do the online submission instead. And then if it’s a physical poster figure out how and where you are getting it printed and realize it can take a few days to a week to process that so plan accordingly. For location, go see where your talks are. It’s also helpful to know if there will be a presenter mode so you can plan how you’re memorizing the entire presentation vs bringing notes with you vs having notes on the screen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E63822-F374-4F9A-9C20-AF17D61C61CA}" type="slidenum">
              <a:rPr lang="en-US" smtClean="0"/>
              <a:t>12</a:t>
            </a:fld>
            <a:endParaRPr lang="en-US"/>
          </a:p>
        </p:txBody>
      </p:sp>
    </p:spTree>
    <p:extLst>
      <p:ext uri="{BB962C8B-B14F-4D97-AF65-F5344CB8AC3E}">
        <p14:creationId xmlns:p14="http://schemas.microsoft.com/office/powerpoint/2010/main" val="333283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333333"/>
                </a:solidFill>
                <a:effectLst/>
                <a:latin typeface="Fira Sans" panose="020B0503050000020004" pitchFamily="34" charset="0"/>
                <a:ea typeface="Times New Roman" panose="02020603050405020304" pitchFamily="18" charset="0"/>
                <a:cs typeface="Times New Roman" panose="02020603050405020304" pitchFamily="18" charset="0"/>
              </a:rPr>
              <a:t>Practice makes perfect! It should not be your first time going through the entire presentation on presentation day. It is quite obvious when that is the case. We don’t want to be those people. A good route to go is making the presentation and sending it, with your script, to the senior author for the project. They’ll edit for content. Then next step is to run through it and have someone time you. Then make edits accordingly. Then go to a session through your lab if you can where you run through it in front of multiple people. Ex/ NSQIRES we have sessions with other research fellows and even some non-physicians. We do the full presentation then we do line by line basically. It’s very, very thorough. Ideally this should be 1-2 weeks prior to the presentation so you have time to make your final edits. This also helps if you’re a procrastinator like me, this ensures you cannot. So then you’re also ready for that upload deadline etc. You often will go to conferences with your peers so having a central list where others are presenting is really helpful so you can bounce around from presentation to presentation.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E63822-F374-4F9A-9C20-AF17D61C61CA}" type="slidenum">
              <a:rPr lang="en-US" smtClean="0"/>
              <a:t>13</a:t>
            </a:fld>
            <a:endParaRPr lang="en-US"/>
          </a:p>
        </p:txBody>
      </p:sp>
    </p:spTree>
    <p:extLst>
      <p:ext uri="{BB962C8B-B14F-4D97-AF65-F5344CB8AC3E}">
        <p14:creationId xmlns:p14="http://schemas.microsoft.com/office/powerpoint/2010/main" val="2316384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333333"/>
                </a:solidFill>
                <a:effectLst/>
                <a:latin typeface="Fira Sans" panose="020B0503050000020004" pitchFamily="34" charset="0"/>
              </a:rPr>
              <a:t>So why is any of this important? Why do we need to be so detailed?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E63822-F374-4F9A-9C20-AF17D61C61CA}" type="slidenum">
              <a:rPr lang="en-US" smtClean="0"/>
              <a:t>14</a:t>
            </a:fld>
            <a:endParaRPr lang="en-US"/>
          </a:p>
        </p:txBody>
      </p:sp>
    </p:spTree>
    <p:extLst>
      <p:ext uri="{BB962C8B-B14F-4D97-AF65-F5344CB8AC3E}">
        <p14:creationId xmlns:p14="http://schemas.microsoft.com/office/powerpoint/2010/main" val="2164336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333333"/>
                </a:solidFill>
                <a:effectLst/>
                <a:latin typeface="Fira Sans" panose="020B0503050000020004" pitchFamily="34" charset="0"/>
              </a:rPr>
              <a:t>So why is any of this important?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E63822-F374-4F9A-9C20-AF17D61C61CA}" type="slidenum">
              <a:rPr lang="en-US" smtClean="0"/>
              <a:t>15</a:t>
            </a:fld>
            <a:endParaRPr lang="en-US"/>
          </a:p>
        </p:txBody>
      </p:sp>
    </p:spTree>
    <p:extLst>
      <p:ext uri="{BB962C8B-B14F-4D97-AF65-F5344CB8AC3E}">
        <p14:creationId xmlns:p14="http://schemas.microsoft.com/office/powerpoint/2010/main" val="655218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333333"/>
                </a:solidFill>
                <a:effectLst/>
                <a:latin typeface="Fira Sans" panose="020B0503050000020004" pitchFamily="34" charset="0"/>
              </a:rPr>
              <a:t>So why is any of this important?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E63822-F374-4F9A-9C20-AF17D61C61CA}" type="slidenum">
              <a:rPr lang="en-US" smtClean="0"/>
              <a:t>16</a:t>
            </a:fld>
            <a:endParaRPr lang="en-US"/>
          </a:p>
        </p:txBody>
      </p:sp>
    </p:spTree>
    <p:extLst>
      <p:ext uri="{BB962C8B-B14F-4D97-AF65-F5344CB8AC3E}">
        <p14:creationId xmlns:p14="http://schemas.microsoft.com/office/powerpoint/2010/main" val="1895771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333333"/>
                </a:solidFill>
                <a:effectLst/>
                <a:latin typeface="Fira Sans" panose="020B0503050000020004" pitchFamily="34" charset="0"/>
              </a:rPr>
              <a:t>So why is any of this important?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E63822-F374-4F9A-9C20-AF17D61C61CA}" type="slidenum">
              <a:rPr lang="en-US" smtClean="0"/>
              <a:t>17</a:t>
            </a:fld>
            <a:endParaRPr lang="en-US"/>
          </a:p>
        </p:txBody>
      </p:sp>
    </p:spTree>
    <p:extLst>
      <p:ext uri="{BB962C8B-B14F-4D97-AF65-F5344CB8AC3E}">
        <p14:creationId xmlns:p14="http://schemas.microsoft.com/office/powerpoint/2010/main" val="604132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a:solidFill>
                  <a:srgbClr val="333333"/>
                </a:solidFill>
                <a:effectLst/>
                <a:latin typeface="Fira Sans" panose="020B0503050000020004" pitchFamily="34" charset="0"/>
              </a:rPr>
              <a:t>So why is any of this important? Why do we need to be so detailed?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E63822-F374-4F9A-9C20-AF17D61C61CA}" type="slidenum">
              <a:rPr lang="en-US" smtClean="0"/>
              <a:t>18</a:t>
            </a:fld>
            <a:endParaRPr lang="en-US"/>
          </a:p>
        </p:txBody>
      </p:sp>
    </p:spTree>
    <p:extLst>
      <p:ext uri="{BB962C8B-B14F-4D97-AF65-F5344CB8AC3E}">
        <p14:creationId xmlns:p14="http://schemas.microsoft.com/office/powerpoint/2010/main" val="3778862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the following institutions and grants</a:t>
            </a:r>
          </a:p>
        </p:txBody>
      </p:sp>
      <p:sp>
        <p:nvSpPr>
          <p:cNvPr id="4" name="Slide Number Placeholder 3"/>
          <p:cNvSpPr>
            <a:spLocks noGrp="1"/>
          </p:cNvSpPr>
          <p:nvPr>
            <p:ph type="sldNum" sz="quarter" idx="5"/>
          </p:nvPr>
        </p:nvSpPr>
        <p:spPr/>
        <p:txBody>
          <a:bodyPr/>
          <a:lstStyle/>
          <a:p>
            <a:fld id="{D8EACB69-36A3-1147-99EA-8B80F6DDEBDD}" type="slidenum">
              <a:rPr lang="en-US" smtClean="0"/>
              <a:t>19</a:t>
            </a:fld>
            <a:endParaRPr lang="en-US"/>
          </a:p>
        </p:txBody>
      </p:sp>
    </p:spTree>
    <p:extLst>
      <p:ext uri="{BB962C8B-B14F-4D97-AF65-F5344CB8AC3E}">
        <p14:creationId xmlns:p14="http://schemas.microsoft.com/office/powerpoint/2010/main" val="2819822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has been hypothesized that generational differences may lead to misunderstanding in the workplace. Thus, it has become a topic of interest in many fields of medical education. However, little is known about how generational differences are perceived in general surgery.</a:t>
            </a:r>
          </a:p>
          <a:p>
            <a:endParaRPr lang="en-US" dirty="0"/>
          </a:p>
        </p:txBody>
      </p:sp>
      <p:sp>
        <p:nvSpPr>
          <p:cNvPr id="4" name="Slide Number Placeholder 3"/>
          <p:cNvSpPr>
            <a:spLocks noGrp="1"/>
          </p:cNvSpPr>
          <p:nvPr>
            <p:ph type="sldNum" sz="quarter" idx="5"/>
          </p:nvPr>
        </p:nvSpPr>
        <p:spPr/>
        <p:txBody>
          <a:bodyPr/>
          <a:lstStyle/>
          <a:p>
            <a:fld id="{D8EACB69-36A3-1147-99EA-8B80F6DDEBDD}" type="slidenum">
              <a:rPr lang="en-US" smtClean="0"/>
              <a:t>20</a:t>
            </a:fld>
            <a:endParaRPr lang="en-US"/>
          </a:p>
        </p:txBody>
      </p:sp>
    </p:spTree>
    <p:extLst>
      <p:ext uri="{BB962C8B-B14F-4D97-AF65-F5344CB8AC3E}">
        <p14:creationId xmlns:p14="http://schemas.microsoft.com/office/powerpoint/2010/main" val="83374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1. You have a project and you wanted to present your work in progress, you found a relevant  conference to submit to. Now 3–4 months you get that acceptance email and uh oh now it’s showtime .. You’re panicking! How to turn words on a paper into an engaging, inspiring presentation? Well that’s why you’re here today </a:t>
            </a:r>
          </a:p>
        </p:txBody>
      </p:sp>
      <p:sp>
        <p:nvSpPr>
          <p:cNvPr id="4" name="Slide Number Placeholder 3"/>
          <p:cNvSpPr>
            <a:spLocks noGrp="1"/>
          </p:cNvSpPr>
          <p:nvPr>
            <p:ph type="sldNum" sz="quarter" idx="5"/>
          </p:nvPr>
        </p:nvSpPr>
        <p:spPr/>
        <p:txBody>
          <a:bodyPr/>
          <a:lstStyle/>
          <a:p>
            <a:fld id="{0FE63822-F374-4F9A-9C20-AF17D61C61CA}" type="slidenum">
              <a:rPr lang="en-US" smtClean="0"/>
              <a:t>2</a:t>
            </a:fld>
            <a:endParaRPr lang="en-US"/>
          </a:p>
        </p:txBody>
      </p:sp>
    </p:spTree>
    <p:extLst>
      <p:ext uri="{BB962C8B-B14F-4D97-AF65-F5344CB8AC3E}">
        <p14:creationId xmlns:p14="http://schemas.microsoft.com/office/powerpoint/2010/main" val="643592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aim of this qualitative study was to characterize the role generational differences play in the surgical training environment </a:t>
            </a:r>
          </a:p>
        </p:txBody>
      </p:sp>
      <p:sp>
        <p:nvSpPr>
          <p:cNvPr id="4" name="Slide Number Placeholder 3"/>
          <p:cNvSpPr>
            <a:spLocks noGrp="1"/>
          </p:cNvSpPr>
          <p:nvPr>
            <p:ph type="sldNum" sz="quarter" idx="5"/>
          </p:nvPr>
        </p:nvSpPr>
        <p:spPr/>
        <p:txBody>
          <a:bodyPr/>
          <a:lstStyle/>
          <a:p>
            <a:fld id="{D8EACB69-36A3-1147-99EA-8B80F6DDEBDD}" type="slidenum">
              <a:rPr lang="en-US" smtClean="0"/>
              <a:t>21</a:t>
            </a:fld>
            <a:endParaRPr lang="en-US"/>
          </a:p>
        </p:txBody>
      </p:sp>
    </p:spTree>
    <p:extLst>
      <p:ext uri="{BB962C8B-B14F-4D97-AF65-F5344CB8AC3E}">
        <p14:creationId xmlns:p14="http://schemas.microsoft.com/office/powerpoint/2010/main" val="3865141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SECOND trial, 15 site visits were done to general surgery residencies. </a:t>
            </a:r>
            <a:r>
              <a:rPr lang="en-US" sz="1800" b="1"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Times New Roman" panose="02020603050405020304" pitchFamily="18" charset="0"/>
              </a:rPr>
              <a:t>03 interviews encompassing responses from 32 trainees and 71 faculty were included. Data was analyzed deductively, using previously described characteristics of older vs younger generations, and inductively, using constant comparative approach.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8EACB69-36A3-1147-99EA-8B80F6DDEBDD}" type="slidenum">
              <a:rPr lang="en-US" smtClean="0"/>
              <a:t>22</a:t>
            </a:fld>
            <a:endParaRPr lang="en-US"/>
          </a:p>
        </p:txBody>
      </p:sp>
    </p:spTree>
    <p:extLst>
      <p:ext uri="{BB962C8B-B14F-4D97-AF65-F5344CB8AC3E}">
        <p14:creationId xmlns:p14="http://schemas.microsoft.com/office/powerpoint/2010/main" val="3530466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Results included three overarching themes, first, older generation surgeons who described trusting in the training process, taking pride in prioritizing work to the point of personal sacrifice, and believing a less formal hierarchy may lead to worse education. One </a:t>
            </a:r>
            <a:r>
              <a:rPr lang="en-US" dirty="0"/>
              <a:t>representative quote about work prioritization is a division chief describing how there was pride in being the hospital constantly, even around be life events. “yeah my wife gave birth and I was in the OR and I Just went afterwards” </a:t>
            </a:r>
          </a:p>
        </p:txBody>
      </p:sp>
      <p:sp>
        <p:nvSpPr>
          <p:cNvPr id="4" name="Slide Number Placeholder 3"/>
          <p:cNvSpPr>
            <a:spLocks noGrp="1"/>
          </p:cNvSpPr>
          <p:nvPr>
            <p:ph type="sldNum" sz="quarter" idx="5"/>
          </p:nvPr>
        </p:nvSpPr>
        <p:spPr/>
        <p:txBody>
          <a:bodyPr/>
          <a:lstStyle/>
          <a:p>
            <a:fld id="{D8EACB69-36A3-1147-99EA-8B80F6DDEBDD}" type="slidenum">
              <a:rPr lang="en-US" smtClean="0"/>
              <a:t>23</a:t>
            </a:fld>
            <a:endParaRPr lang="en-US"/>
          </a:p>
        </p:txBody>
      </p:sp>
    </p:spTree>
    <p:extLst>
      <p:ext uri="{BB962C8B-B14F-4D97-AF65-F5344CB8AC3E}">
        <p14:creationId xmlns:p14="http://schemas.microsoft.com/office/powerpoint/2010/main" val="3554750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Second, younger generation surgeons detailed the importance of challenging the status quo, desire autonomy for how to live their life, and emphasize benefits of a less strict hierarchy. On the topic of autonomy, a </a:t>
            </a:r>
            <a:r>
              <a:rPr lang="en-US" dirty="0"/>
              <a:t>senior resident states how there is a perceived misconception that millennials don’t want to work hard, and state “we’re asking for the opportunity to do this our way…not asking for my job to be easier…I’m going to take my best care of patients but also know that I know my limitations and I know things that are sacred for me to be at”</a:t>
            </a:r>
          </a:p>
        </p:txBody>
      </p:sp>
      <p:sp>
        <p:nvSpPr>
          <p:cNvPr id="4" name="Slide Number Placeholder 3"/>
          <p:cNvSpPr>
            <a:spLocks noGrp="1"/>
          </p:cNvSpPr>
          <p:nvPr>
            <p:ph type="sldNum" sz="quarter" idx="5"/>
          </p:nvPr>
        </p:nvSpPr>
        <p:spPr/>
        <p:txBody>
          <a:bodyPr/>
          <a:lstStyle/>
          <a:p>
            <a:fld id="{D8EACB69-36A3-1147-99EA-8B80F6DDEBDD}" type="slidenum">
              <a:rPr lang="en-US" smtClean="0"/>
              <a:t>24</a:t>
            </a:fld>
            <a:endParaRPr lang="en-US"/>
          </a:p>
        </p:txBody>
      </p:sp>
    </p:spTree>
    <p:extLst>
      <p:ext uri="{BB962C8B-B14F-4D97-AF65-F5344CB8AC3E}">
        <p14:creationId xmlns:p14="http://schemas.microsoft.com/office/powerpoint/2010/main" val="3468817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While originally hypothesized that GD would have little overlap in sentiments regarding the surgical training environment, our data demonstrates the majority of the quotes fall into this middle section and the diagram looks more like </a:t>
            </a:r>
            <a:endParaRPr lang="en-US" dirty="0"/>
          </a:p>
        </p:txBody>
      </p:sp>
      <p:sp>
        <p:nvSpPr>
          <p:cNvPr id="4" name="Slide Number Placeholder 3"/>
          <p:cNvSpPr>
            <a:spLocks noGrp="1"/>
          </p:cNvSpPr>
          <p:nvPr>
            <p:ph type="sldNum" sz="quarter" idx="5"/>
          </p:nvPr>
        </p:nvSpPr>
        <p:spPr/>
        <p:txBody>
          <a:bodyPr/>
          <a:lstStyle/>
          <a:p>
            <a:fld id="{D8EACB69-36A3-1147-99EA-8B80F6DDEBDD}" type="slidenum">
              <a:rPr lang="en-US" smtClean="0"/>
              <a:t>25</a:t>
            </a:fld>
            <a:endParaRPr lang="en-US"/>
          </a:p>
        </p:txBody>
      </p:sp>
    </p:spTree>
    <p:extLst>
      <p:ext uri="{BB962C8B-B14F-4D97-AF65-F5344CB8AC3E}">
        <p14:creationId xmlns:p14="http://schemas.microsoft.com/office/powerpoint/2010/main" val="2851313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This. Bringing us to our third theme, bridging the gap, where the need for a culture shift in training was acknowledged widely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a program director describes how people often remember their training with rose colored glasses and how their PD said vacation and ventilator are the two reasons you’re not here and how that contributes to burnout. And a senior resident notes while changes are good, but too much entitlement is a bad thing. With an overall theme between generations being finding middle ground to improve surgical training while maintaining necessary rigor.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8EACB69-36A3-1147-99EA-8B80F6DDEBDD}" type="slidenum">
              <a:rPr lang="en-US" smtClean="0"/>
              <a:t>26</a:t>
            </a:fld>
            <a:endParaRPr lang="en-US"/>
          </a:p>
        </p:txBody>
      </p:sp>
    </p:spTree>
    <p:extLst>
      <p:ext uri="{BB962C8B-B14F-4D97-AF65-F5344CB8AC3E}">
        <p14:creationId xmlns:p14="http://schemas.microsoft.com/office/powerpoint/2010/main" val="1084543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our findings show GD are less concrete than have been previously suggested which is congruent with sociology literature that has previously criticized using generational differences to explain workplace differences. </a:t>
            </a:r>
            <a:r>
              <a:rPr lang="en-US" sz="1200" dirty="0">
                <a:effectLst/>
                <a:latin typeface="Arial" panose="020B0604020202020204" pitchFamily="34" charset="0"/>
                <a:ea typeface="Times New Roman" panose="02020603050405020304" pitchFamily="18" charset="0"/>
              </a:rPr>
              <a:t>both residents and faculty conveyed an understanding reflecting compromise between traditionally ascribed generational characteristics</a:t>
            </a:r>
            <a:r>
              <a:rPr lang="en-US" sz="1200" dirty="0">
                <a:effectLst/>
                <a:latin typeface="+mn-lt"/>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Bridging understandings is an active joint process, requiring reflection and reframing on both sides. </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EACB69-36A3-1147-99EA-8B80F6DDEBDD}" type="slidenum">
              <a:rPr lang="en-US" smtClean="0"/>
              <a:t>27</a:t>
            </a:fld>
            <a:endParaRPr lang="en-US"/>
          </a:p>
        </p:txBody>
      </p:sp>
    </p:spTree>
    <p:extLst>
      <p:ext uri="{BB962C8B-B14F-4D97-AF65-F5344CB8AC3E}">
        <p14:creationId xmlns:p14="http://schemas.microsoft.com/office/powerpoint/2010/main" val="2609158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6913"/>
            <a:ext cx="6186488" cy="3481387"/>
          </a:xfrm>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10"/>
          </p:nvPr>
        </p:nvSpPr>
        <p:spPr/>
        <p:txBody>
          <a:bodyPr/>
          <a:lstStyle/>
          <a:p>
            <a:fld id="{6B620CDB-BD04-4C6B-82FC-1C71860AB716}" type="slidenum">
              <a:rPr lang="en-US" smtClean="0"/>
              <a:pPr/>
              <a:t>28</a:t>
            </a:fld>
            <a:endParaRPr lang="en-US"/>
          </a:p>
        </p:txBody>
      </p:sp>
    </p:spTree>
    <p:extLst>
      <p:ext uri="{BB962C8B-B14F-4D97-AF65-F5344CB8AC3E}">
        <p14:creationId xmlns:p14="http://schemas.microsoft.com/office/powerpoint/2010/main" val="3003074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Headings –can either be an overarching title or more specific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Font – headings &gt;34, rest of text &gt;20 </a:t>
            </a: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E63822-F374-4F9A-9C20-AF17D61C61CA}" type="slidenum">
              <a:rPr lang="en-US" smtClean="0"/>
              <a:t>29</a:t>
            </a:fld>
            <a:endParaRPr lang="en-US"/>
          </a:p>
        </p:txBody>
      </p:sp>
    </p:spTree>
    <p:extLst>
      <p:ext uri="{BB962C8B-B14F-4D97-AF65-F5344CB8AC3E}">
        <p14:creationId xmlns:p14="http://schemas.microsoft.com/office/powerpoint/2010/main" val="669694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You can see top is 22 font </a:t>
            </a:r>
          </a:p>
        </p:txBody>
      </p:sp>
      <p:sp>
        <p:nvSpPr>
          <p:cNvPr id="4" name="Slide Number Placeholder 3"/>
          <p:cNvSpPr>
            <a:spLocks noGrp="1"/>
          </p:cNvSpPr>
          <p:nvPr>
            <p:ph type="sldNum" sz="quarter" idx="5"/>
          </p:nvPr>
        </p:nvSpPr>
        <p:spPr/>
        <p:txBody>
          <a:bodyPr/>
          <a:lstStyle/>
          <a:p>
            <a:fld id="{0FE63822-F374-4F9A-9C20-AF17D61C61CA}" type="slidenum">
              <a:rPr lang="en-US" smtClean="0"/>
              <a:t>30</a:t>
            </a:fld>
            <a:endParaRPr lang="en-US"/>
          </a:p>
        </p:txBody>
      </p:sp>
    </p:spTree>
    <p:extLst>
      <p:ext uri="{BB962C8B-B14F-4D97-AF65-F5344CB8AC3E}">
        <p14:creationId xmlns:p14="http://schemas.microsoft.com/office/powerpoint/2010/main" val="407715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Just like for the presentation you will be making I like to think about it as a general overview first. So let’s go over the 5 W’s of who what where when why. Staring with the who. You’re going to want to think about 2 main who’s in this. First, your audience. This will help you frame the presentation at the appropriate level. This is both at the conference and the session level. When you get your acceptance you are assigned a session. For example, I had a implementation study project for hepatocellular carcinoma. This could’ve gone into a cancer session, an implementation or QI session, or what it did get assigned a HPB session. Knowing this gives you the information for how to structure your paper. The background can be less on HPB specifics and probably needs a little more about how we did the study and why. Whereas if it were in an implementation session with a range of clinical specialties, pointing out the importance of low rates of HCC would need to emphasized more thoroughly. </a:t>
            </a:r>
          </a:p>
        </p:txBody>
      </p:sp>
      <p:sp>
        <p:nvSpPr>
          <p:cNvPr id="4" name="Slide Number Placeholder 3"/>
          <p:cNvSpPr>
            <a:spLocks noGrp="1"/>
          </p:cNvSpPr>
          <p:nvPr>
            <p:ph type="sldNum" sz="quarter" idx="5"/>
          </p:nvPr>
        </p:nvSpPr>
        <p:spPr/>
        <p:txBody>
          <a:bodyPr/>
          <a:lstStyle/>
          <a:p>
            <a:fld id="{0FE63822-F374-4F9A-9C20-AF17D61C61CA}" type="slidenum">
              <a:rPr lang="en-US" smtClean="0"/>
              <a:t>3</a:t>
            </a:fld>
            <a:endParaRPr lang="en-US"/>
          </a:p>
        </p:txBody>
      </p:sp>
    </p:spTree>
    <p:extLst>
      <p:ext uri="{BB962C8B-B14F-4D97-AF65-F5344CB8AC3E}">
        <p14:creationId xmlns:p14="http://schemas.microsoft.com/office/powerpoint/2010/main" val="3158311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Studies to date have compared the two databases separately. Novel to our study was merging the two databases in order to examine which cases were included as both an M&amp;M and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 NSQIP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complication. After merge,  we found only 214 cases were present in both databases. </a:t>
            </a:r>
          </a:p>
        </p:txBody>
      </p:sp>
      <p:sp>
        <p:nvSpPr>
          <p:cNvPr id="4" name="Slide Number Placeholder 3"/>
          <p:cNvSpPr>
            <a:spLocks noGrp="1"/>
          </p:cNvSpPr>
          <p:nvPr>
            <p:ph type="sldNum" sz="quarter" idx="5"/>
          </p:nvPr>
        </p:nvSpPr>
        <p:spPr/>
        <p:txBody>
          <a:bodyPr/>
          <a:lstStyle/>
          <a:p>
            <a:fld id="{0FE63822-F374-4F9A-9C20-AF17D61C61CA}" type="slidenum">
              <a:rPr lang="en-US" smtClean="0"/>
              <a:t>31</a:t>
            </a:fld>
            <a:endParaRPr lang="en-US"/>
          </a:p>
        </p:txBody>
      </p:sp>
    </p:spTree>
    <p:extLst>
      <p:ext uri="{BB962C8B-B14F-4D97-AF65-F5344CB8AC3E}">
        <p14:creationId xmlns:p14="http://schemas.microsoft.com/office/powerpoint/2010/main" val="2797579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620CDB-BD04-4C6B-82FC-1C71860AB716}" type="slidenum">
              <a:rPr lang="en-US" smtClean="0"/>
              <a:pPr/>
              <a:t>32</a:t>
            </a:fld>
            <a:endParaRPr lang="en-US"/>
          </a:p>
        </p:txBody>
      </p:sp>
    </p:spTree>
    <p:extLst>
      <p:ext uri="{BB962C8B-B14F-4D97-AF65-F5344CB8AC3E}">
        <p14:creationId xmlns:p14="http://schemas.microsoft.com/office/powerpoint/2010/main" val="2878473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FF67D15-1F99-43B3-9608-CFBA44A2242E}" type="slidenum">
              <a:rPr lang="en-US" smtClean="0"/>
              <a:t>33</a:t>
            </a:fld>
            <a:endParaRPr lang="en-US"/>
          </a:p>
        </p:txBody>
      </p:sp>
    </p:spTree>
    <p:extLst>
      <p:ext uri="{BB962C8B-B14F-4D97-AF65-F5344CB8AC3E}">
        <p14:creationId xmlns:p14="http://schemas.microsoft.com/office/powerpoint/2010/main" val="656484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study should be interpreted within its limitations</a:t>
            </a:r>
          </a:p>
          <a:p>
            <a:r>
              <a:rPr lang="en-US" dirty="0"/>
              <a:t>Read line 1, which is why only 16 hospitals were evaluated </a:t>
            </a:r>
          </a:p>
          <a:p>
            <a:r>
              <a:rPr lang="en-US" dirty="0"/>
              <a:t>Read line 2 And thus there could be confounding initiatives </a:t>
            </a:r>
          </a:p>
          <a:p>
            <a:r>
              <a:rPr lang="en-US" dirty="0"/>
              <a:t>Read line 3, thus some of the large percentage changes is reflective of a small subset of patients </a:t>
            </a:r>
          </a:p>
        </p:txBody>
      </p:sp>
      <p:sp>
        <p:nvSpPr>
          <p:cNvPr id="4" name="Slide Number Placeholder 3"/>
          <p:cNvSpPr>
            <a:spLocks noGrp="1"/>
          </p:cNvSpPr>
          <p:nvPr>
            <p:ph type="sldNum" sz="quarter" idx="5"/>
          </p:nvPr>
        </p:nvSpPr>
        <p:spPr/>
        <p:txBody>
          <a:bodyPr/>
          <a:lstStyle/>
          <a:p>
            <a:fld id="{0FF67D15-1F99-43B3-9608-CFBA44A2242E}" type="slidenum">
              <a:rPr lang="en-US" smtClean="0"/>
              <a:t>34</a:t>
            </a:fld>
            <a:endParaRPr lang="en-US"/>
          </a:p>
        </p:txBody>
      </p:sp>
    </p:spTree>
    <p:extLst>
      <p:ext uri="{BB962C8B-B14F-4D97-AF65-F5344CB8AC3E}">
        <p14:creationId xmlns:p14="http://schemas.microsoft.com/office/powerpoint/2010/main" val="1921564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The reporting system varies between these two entities as well, with M&amp;M being voluntary submissions through surgeon or trainee selection whereas NSQIP has trained surgical clinical reviewers who analyze specific cases and variables at assigned hospitals. </a:t>
            </a:r>
          </a:p>
        </p:txBody>
      </p:sp>
      <p:sp>
        <p:nvSpPr>
          <p:cNvPr id="4" name="Slide Number Placeholder 3"/>
          <p:cNvSpPr>
            <a:spLocks noGrp="1"/>
          </p:cNvSpPr>
          <p:nvPr>
            <p:ph type="sldNum" sz="quarter" idx="5"/>
          </p:nvPr>
        </p:nvSpPr>
        <p:spPr/>
        <p:txBody>
          <a:bodyPr/>
          <a:lstStyle/>
          <a:p>
            <a:fld id="{0FE63822-F374-4F9A-9C20-AF17D61C61CA}" type="slidenum">
              <a:rPr lang="en-US" smtClean="0"/>
              <a:t>35</a:t>
            </a:fld>
            <a:endParaRPr lang="en-US"/>
          </a:p>
        </p:txBody>
      </p:sp>
    </p:spTree>
    <p:extLst>
      <p:ext uri="{BB962C8B-B14F-4D97-AF65-F5344CB8AC3E}">
        <p14:creationId xmlns:p14="http://schemas.microsoft.com/office/powerpoint/2010/main" val="1103011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6913"/>
            <a:ext cx="6186488" cy="3481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Thank you for the opportunity to present our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20CDB-BD04-4C6B-82FC-1C71860AB7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2390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Then the second and third who’s are your mentor and your/their program. As you can see my NQUIRES footer here. I’ve also given presentation with the SECOND trial template. As well as the Illinois Surgical Quality Improvement Collaborative and the transplant team’s NTORC. Additionally, I would touch base with your mentor to see if they have a specific template they like to use or a specific style or preferences. Or if the conference is requiring a specific template. Everyone is different and you don’t want to go through the effort and time of making an entire presentation to then have to redo it. </a:t>
            </a:r>
          </a:p>
        </p:txBody>
      </p:sp>
      <p:sp>
        <p:nvSpPr>
          <p:cNvPr id="4" name="Slide Number Placeholder 3"/>
          <p:cNvSpPr>
            <a:spLocks noGrp="1"/>
          </p:cNvSpPr>
          <p:nvPr>
            <p:ph type="sldNum" sz="quarter" idx="5"/>
          </p:nvPr>
        </p:nvSpPr>
        <p:spPr/>
        <p:txBody>
          <a:bodyPr/>
          <a:lstStyle/>
          <a:p>
            <a:fld id="{0FE63822-F374-4F9A-9C20-AF17D61C61CA}" type="slidenum">
              <a:rPr lang="en-US" smtClean="0"/>
              <a:t>4</a:t>
            </a:fld>
            <a:endParaRPr lang="en-US"/>
          </a:p>
        </p:txBody>
      </p:sp>
    </p:spTree>
    <p:extLst>
      <p:ext uri="{BB962C8B-B14F-4D97-AF65-F5344CB8AC3E}">
        <p14:creationId xmlns:p14="http://schemas.microsoft.com/office/powerpoint/2010/main" val="8966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63822-F374-4F9A-9C20-AF17D61C61CA}" type="slidenum">
              <a:rPr lang="en-US" smtClean="0"/>
              <a:t>5</a:t>
            </a:fld>
            <a:endParaRPr lang="en-US"/>
          </a:p>
        </p:txBody>
      </p:sp>
    </p:spTree>
    <p:extLst>
      <p:ext uri="{BB962C8B-B14F-4D97-AF65-F5344CB8AC3E}">
        <p14:creationId xmlns:p14="http://schemas.microsoft.com/office/powerpoint/2010/main" val="323893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6913"/>
            <a:ext cx="6186488"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620CDB-BD04-4C6B-82FC-1C71860AB716}" type="slidenum">
              <a:rPr lang="en-US" smtClean="0"/>
              <a:pPr/>
              <a:t>7</a:t>
            </a:fld>
            <a:endParaRPr lang="en-US"/>
          </a:p>
        </p:txBody>
      </p:sp>
    </p:spTree>
    <p:extLst>
      <p:ext uri="{BB962C8B-B14F-4D97-AF65-F5344CB8AC3E}">
        <p14:creationId xmlns:p14="http://schemas.microsoft.com/office/powerpoint/2010/main" val="97443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next step is clarifying the what. When you get the acceptance it will include if it is a poster or a presentation which is the first big divide. For presentations it will then likely specify if it is quick-shot presentation or a full oral. Each conference has different definitions of what these mean. Quick-shots are often 3-5 minutes with 5-10 slide maximum. Specifically for ASC they are 3 minute presentations with 5 slide limit. I’ll talk more in the slide presenting section on how to find loopholes to the slide limit. Full orals have a much wider range. ASC they are 8 minutes. Other conferences or keynotes or plenary presentations may be more 10-30 minute range. </a:t>
            </a:r>
          </a:p>
        </p:txBody>
      </p:sp>
      <p:sp>
        <p:nvSpPr>
          <p:cNvPr id="4" name="Slide Number Placeholder 3"/>
          <p:cNvSpPr>
            <a:spLocks noGrp="1"/>
          </p:cNvSpPr>
          <p:nvPr>
            <p:ph type="sldNum" sz="quarter" idx="5"/>
          </p:nvPr>
        </p:nvSpPr>
        <p:spPr/>
        <p:txBody>
          <a:bodyPr/>
          <a:lstStyle/>
          <a:p>
            <a:fld id="{0FE63822-F374-4F9A-9C20-AF17D61C61CA}" type="slidenum">
              <a:rPr lang="en-US" smtClean="0"/>
              <a:t>8</a:t>
            </a:fld>
            <a:endParaRPr lang="en-US"/>
          </a:p>
        </p:txBody>
      </p:sp>
    </p:spTree>
    <p:extLst>
      <p:ext uri="{BB962C8B-B14F-4D97-AF65-F5344CB8AC3E}">
        <p14:creationId xmlns:p14="http://schemas.microsoft.com/office/powerpoint/2010/main" val="264227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Or is it a poster acceptance? Then the next step is figuring out if it’s a poster session where you’ll be assigned a time and you’ll formally present to a group. Or if it’s a poster session where you’ll hang it up and it’s less formally presented where people stop by the stations they’re interested in. This will help you again frame your presentation accordingly. </a:t>
            </a:r>
          </a:p>
        </p:txBody>
      </p:sp>
      <p:sp>
        <p:nvSpPr>
          <p:cNvPr id="4" name="Slide Number Placeholder 3"/>
          <p:cNvSpPr>
            <a:spLocks noGrp="1"/>
          </p:cNvSpPr>
          <p:nvPr>
            <p:ph type="sldNum" sz="quarter" idx="5"/>
          </p:nvPr>
        </p:nvSpPr>
        <p:spPr/>
        <p:txBody>
          <a:bodyPr/>
          <a:lstStyle/>
          <a:p>
            <a:fld id="{0FE63822-F374-4F9A-9C20-AF17D61C61CA}" type="slidenum">
              <a:rPr lang="en-US" smtClean="0"/>
              <a:t>9</a:t>
            </a:fld>
            <a:endParaRPr lang="en-US"/>
          </a:p>
        </p:txBody>
      </p:sp>
    </p:spTree>
    <p:extLst>
      <p:ext uri="{BB962C8B-B14F-4D97-AF65-F5344CB8AC3E}">
        <p14:creationId xmlns:p14="http://schemas.microsoft.com/office/powerpoint/2010/main" val="346514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 example this is what shows up with the ASC acceptance for </a:t>
            </a:r>
            <a:r>
              <a:rPr lang="en-US" dirty="0" err="1"/>
              <a:t>quickshot</a:t>
            </a:r>
            <a:r>
              <a:rPr lang="en-US" dirty="0"/>
              <a:t>. For the 5 slide limit, you can add animations, layer text, </a:t>
            </a:r>
            <a:r>
              <a:rPr lang="en-US" dirty="0" err="1"/>
              <a:t>etc</a:t>
            </a:r>
            <a:r>
              <a:rPr lang="en-US" dirty="0"/>
              <a:t> to keep under 5 slides. Also check with mentors because they tend to care about time more than number of slides. But some conferences may be more strict. </a:t>
            </a:r>
          </a:p>
        </p:txBody>
      </p:sp>
      <p:sp>
        <p:nvSpPr>
          <p:cNvPr id="4" name="Slide Number Placeholder 3"/>
          <p:cNvSpPr>
            <a:spLocks noGrp="1"/>
          </p:cNvSpPr>
          <p:nvPr>
            <p:ph type="sldNum" sz="quarter" idx="5"/>
          </p:nvPr>
        </p:nvSpPr>
        <p:spPr/>
        <p:txBody>
          <a:bodyPr/>
          <a:lstStyle/>
          <a:p>
            <a:fld id="{B022F015-0874-F145-BC80-C4679D04F82C}" type="slidenum">
              <a:rPr lang="en-US" smtClean="0"/>
              <a:t>10</a:t>
            </a:fld>
            <a:endParaRPr lang="en-US"/>
          </a:p>
        </p:txBody>
      </p:sp>
    </p:spTree>
    <p:extLst>
      <p:ext uri="{BB962C8B-B14F-4D97-AF65-F5344CB8AC3E}">
        <p14:creationId xmlns:p14="http://schemas.microsoft.com/office/powerpoint/2010/main" val="244318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A62BC1-A995-BE4C-8700-FF66252E3D9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9846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62BC1-A995-BE4C-8700-FF66252E3D9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17161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62BC1-A995-BE4C-8700-FF66252E3D9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3989192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1"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3"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392876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62BC1-A995-BE4C-8700-FF66252E3D9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314096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A62BC1-A995-BE4C-8700-FF66252E3D9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3734917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A62BC1-A995-BE4C-8700-FF66252E3D94}"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1075322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A62BC1-A995-BE4C-8700-FF66252E3D94}"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2215095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A62BC1-A995-BE4C-8700-FF66252E3D94}"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425956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62BC1-A995-BE4C-8700-FF66252E3D94}"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1101065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62BC1-A995-BE4C-8700-FF66252E3D94}"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206338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62BC1-A995-BE4C-8700-FF66252E3D94}"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86D323-F269-B44C-BA4C-6ED4FEB86ACA}" type="slidenum">
              <a:rPr lang="en-US" smtClean="0"/>
              <a:t>‹#›</a:t>
            </a:fld>
            <a:endParaRPr lang="en-US"/>
          </a:p>
        </p:txBody>
      </p:sp>
    </p:spTree>
    <p:extLst>
      <p:ext uri="{BB962C8B-B14F-4D97-AF65-F5344CB8AC3E}">
        <p14:creationId xmlns:p14="http://schemas.microsoft.com/office/powerpoint/2010/main" val="926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62BC1-A995-BE4C-8700-FF66252E3D94}" type="datetimeFigureOut">
              <a:rPr lang="en-US" smtClean="0"/>
              <a:t>4/17/2024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6D323-F269-B44C-BA4C-6ED4FEB86ACA}" type="slidenum">
              <a:rPr lang="en-US" smtClean="0"/>
              <a:t>‹#›</a:t>
            </a:fld>
            <a:endParaRPr lang="en-US"/>
          </a:p>
        </p:txBody>
      </p:sp>
    </p:spTree>
    <p:extLst>
      <p:ext uri="{BB962C8B-B14F-4D97-AF65-F5344CB8AC3E}">
        <p14:creationId xmlns:p14="http://schemas.microsoft.com/office/powerpoint/2010/main" val="19747986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0.png"/><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48000">
              <a:schemeClr val="accent5">
                <a:lumMod val="0"/>
                <a:lumOff val="100000"/>
              </a:schemeClr>
            </a:gs>
            <a:gs pos="90000">
              <a:srgbClr val="7030A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102FB9E-91A0-D47A-5395-10DB179CC77C}"/>
              </a:ext>
            </a:extLst>
          </p:cNvPr>
          <p:cNvSpPr txBox="1"/>
          <p:nvPr/>
        </p:nvSpPr>
        <p:spPr>
          <a:xfrm>
            <a:off x="1780215" y="1998478"/>
            <a:ext cx="4713161" cy="1810523"/>
          </a:xfrm>
          <a:prstGeom prst="rect">
            <a:avLst/>
          </a:prstGeom>
        </p:spPr>
        <p:txBody>
          <a:bodyPr vert="horz" lIns="91440" tIns="45720" rIns="91440" bIns="45720" rtlCol="0" anchor="b">
            <a:noAutofit/>
          </a:bodyPr>
          <a:lstStyle/>
          <a:p>
            <a:pPr algn="ctr" defTabSz="740664">
              <a:lnSpc>
                <a:spcPct val="90000"/>
              </a:lnSpc>
              <a:spcBef>
                <a:spcPct val="0"/>
              </a:spcBef>
              <a:spcAft>
                <a:spcPts val="486"/>
              </a:spcAft>
            </a:pPr>
            <a:r>
              <a:rPr lang="en-US" sz="3600" b="1" kern="1200" dirty="0">
                <a:solidFill>
                  <a:schemeClr val="tx1"/>
                </a:solidFill>
                <a:latin typeface="Arial" panose="020B0604020202020204" pitchFamily="34" charset="0"/>
                <a:ea typeface="+mj-ea"/>
                <a:cs typeface="Arial" panose="020B0604020202020204" pitchFamily="34" charset="0"/>
              </a:rPr>
              <a:t>A Presentation </a:t>
            </a:r>
          </a:p>
          <a:p>
            <a:pPr algn="ctr" defTabSz="740664">
              <a:lnSpc>
                <a:spcPct val="90000"/>
              </a:lnSpc>
              <a:spcBef>
                <a:spcPct val="0"/>
              </a:spcBef>
              <a:spcAft>
                <a:spcPts val="486"/>
              </a:spcAft>
            </a:pPr>
            <a:r>
              <a:rPr lang="en-US" sz="3600" b="1" kern="1200" dirty="0">
                <a:solidFill>
                  <a:schemeClr val="tx1"/>
                </a:solidFill>
                <a:latin typeface="Arial" panose="020B0604020202020204" pitchFamily="34" charset="0"/>
                <a:ea typeface="+mj-ea"/>
                <a:cs typeface="Arial" panose="020B0604020202020204" pitchFamily="34" charset="0"/>
              </a:rPr>
              <a:t>on How to Give </a:t>
            </a:r>
          </a:p>
          <a:p>
            <a:pPr algn="ctr" defTabSz="740664">
              <a:lnSpc>
                <a:spcPct val="90000"/>
              </a:lnSpc>
              <a:spcBef>
                <a:spcPct val="0"/>
              </a:spcBef>
              <a:spcAft>
                <a:spcPts val="486"/>
              </a:spcAft>
            </a:pPr>
            <a:r>
              <a:rPr lang="en-US" sz="3600" b="1" kern="1200" dirty="0">
                <a:solidFill>
                  <a:schemeClr val="tx1"/>
                </a:solidFill>
                <a:latin typeface="Arial" panose="020B0604020202020204" pitchFamily="34" charset="0"/>
                <a:ea typeface="+mj-ea"/>
                <a:cs typeface="Arial" panose="020B0604020202020204" pitchFamily="34" charset="0"/>
              </a:rPr>
              <a:t>A Presentation</a:t>
            </a:r>
            <a:endParaRPr lang="en-US" sz="3600" kern="1200" dirty="0">
              <a:solidFill>
                <a:schemeClr val="tx1"/>
              </a:solidFill>
              <a:latin typeface="Arial" panose="020B0604020202020204" pitchFamily="34" charset="0"/>
              <a:ea typeface="+mj-ea"/>
              <a:cs typeface="Arial" panose="020B0604020202020204" pitchFamily="34" charset="0"/>
            </a:endParaRPr>
          </a:p>
        </p:txBody>
      </p:sp>
      <p:pic>
        <p:nvPicPr>
          <p:cNvPr id="17" name="Graphic 16" descr="Teacher">
            <a:extLst>
              <a:ext uri="{FF2B5EF4-FFF2-40B4-BE49-F238E27FC236}">
                <a16:creationId xmlns:a16="http://schemas.microsoft.com/office/drawing/2014/main" id="{FE19B705-4B63-878E-7462-A287CAE5FE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6668" y="2671763"/>
            <a:ext cx="1137238" cy="1137238"/>
          </a:xfrm>
          <a:prstGeom prst="rect">
            <a:avLst/>
          </a:prstGeom>
        </p:spPr>
      </p:pic>
      <p:sp>
        <p:nvSpPr>
          <p:cNvPr id="13" name="Subtitle 2">
            <a:extLst>
              <a:ext uri="{FF2B5EF4-FFF2-40B4-BE49-F238E27FC236}">
                <a16:creationId xmlns:a16="http://schemas.microsoft.com/office/drawing/2014/main" id="{B1203A89-F9D6-54AD-643E-5BC0B5163CFA}"/>
              </a:ext>
            </a:extLst>
          </p:cNvPr>
          <p:cNvSpPr txBox="1">
            <a:spLocks/>
          </p:cNvSpPr>
          <p:nvPr/>
        </p:nvSpPr>
        <p:spPr>
          <a:xfrm>
            <a:off x="1827155" y="3948017"/>
            <a:ext cx="4713161" cy="16710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40664">
              <a:lnSpc>
                <a:spcPct val="90000"/>
              </a:lnSpc>
              <a:buNone/>
            </a:pPr>
            <a:r>
              <a:rPr lang="en-US" sz="2000" b="1" kern="1200" dirty="0">
                <a:solidFill>
                  <a:schemeClr val="tx1"/>
                </a:solidFill>
                <a:latin typeface="Arial" panose="020B0604020202020204" pitchFamily="34" charset="0"/>
                <a:cs typeface="Arial" panose="020B0604020202020204" pitchFamily="34" charset="0"/>
              </a:rPr>
              <a:t>Kimberly B Golisch MD MS</a:t>
            </a:r>
            <a:endParaRPr lang="en-US" sz="2000" b="1" dirty="0">
              <a:latin typeface="Arial" panose="020B0604020202020204" pitchFamily="34" charset="0"/>
              <a:cs typeface="Arial" panose="020B0604020202020204" pitchFamily="34" charset="0"/>
            </a:endParaRPr>
          </a:p>
        </p:txBody>
      </p:sp>
      <p:pic>
        <p:nvPicPr>
          <p:cNvPr id="8" name="Video 6" title="Spinning wooden top">
            <a:hlinkClick r:id="" action="ppaction://media"/>
            <a:extLst>
              <a:ext uri="{FF2B5EF4-FFF2-40B4-BE49-F238E27FC236}">
                <a16:creationId xmlns:a16="http://schemas.microsoft.com/office/drawing/2014/main" id="{F169CEB6-5666-3A0D-ABB8-A05A33904F8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19684" y="1956927"/>
            <a:ext cx="4854268" cy="2730525"/>
          </a:xfrm>
          <a:prstGeom prst="rect">
            <a:avLst/>
          </a:prstGeom>
        </p:spPr>
      </p:pic>
    </p:spTree>
    <p:extLst>
      <p:ext uri="{BB962C8B-B14F-4D97-AF65-F5344CB8AC3E}">
        <p14:creationId xmlns:p14="http://schemas.microsoft.com/office/powerpoint/2010/main" val="100841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0D2F-3382-CA8C-DE22-FE3EC507CEFE}"/>
              </a:ext>
            </a:extLst>
          </p:cNvPr>
          <p:cNvSpPr>
            <a:spLocks noGrp="1"/>
          </p:cNvSpPr>
          <p:nvPr>
            <p:ph type="title"/>
          </p:nvPr>
        </p:nvSpPr>
        <p:spPr>
          <a:xfrm>
            <a:off x="0" y="643467"/>
            <a:ext cx="12192000" cy="744836"/>
          </a:xfrm>
          <a:solidFill>
            <a:srgbClr val="9036CA">
              <a:alpha val="77019"/>
            </a:srgbClr>
          </a:solidFill>
        </p:spPr>
        <p:txBody>
          <a:bodyPr vert="horz" lIns="91440" tIns="45720" rIns="91440" bIns="45720" rtlCol="0">
            <a:normAutofit/>
          </a:bodyPr>
          <a:lstStyle/>
          <a:p>
            <a:pPr algn="ctr"/>
            <a:r>
              <a:rPr lang="en-US" sz="3200" b="1" dirty="0">
                <a:solidFill>
                  <a:schemeClr val="bg1"/>
                </a:solidFill>
              </a:rPr>
              <a:t>Oral Presentation - </a:t>
            </a:r>
            <a:r>
              <a:rPr lang="en-US" sz="3200" b="1" dirty="0" err="1">
                <a:solidFill>
                  <a:schemeClr val="bg1"/>
                </a:solidFill>
              </a:rPr>
              <a:t>Quickshot</a:t>
            </a:r>
            <a:endParaRPr lang="en-US" sz="3200" b="1" dirty="0">
              <a:solidFill>
                <a:schemeClr val="bg1"/>
              </a:solidFill>
            </a:endParaRPr>
          </a:p>
        </p:txBody>
      </p:sp>
      <p:pic>
        <p:nvPicPr>
          <p:cNvPr id="3" name="Picture 2" descr="A white and black information&#10;&#10;Description automatically generated">
            <a:extLst>
              <a:ext uri="{FF2B5EF4-FFF2-40B4-BE49-F238E27FC236}">
                <a16:creationId xmlns:a16="http://schemas.microsoft.com/office/drawing/2014/main" id="{B467E0C2-2F48-027A-D256-35B8F6F7B36D}"/>
              </a:ext>
            </a:extLst>
          </p:cNvPr>
          <p:cNvPicPr>
            <a:picLocks noChangeAspect="1"/>
          </p:cNvPicPr>
          <p:nvPr/>
        </p:nvPicPr>
        <p:blipFill>
          <a:blip r:embed="rId3"/>
          <a:stretch>
            <a:fillRect/>
          </a:stretch>
        </p:blipFill>
        <p:spPr>
          <a:xfrm>
            <a:off x="643467" y="1732208"/>
            <a:ext cx="10905066" cy="4280236"/>
          </a:xfrm>
          <a:prstGeom prst="rect">
            <a:avLst/>
          </a:prstGeom>
        </p:spPr>
      </p:pic>
    </p:spTree>
    <p:extLst>
      <p:ext uri="{BB962C8B-B14F-4D97-AF65-F5344CB8AC3E}">
        <p14:creationId xmlns:p14="http://schemas.microsoft.com/office/powerpoint/2010/main" val="229649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0D2F-3382-CA8C-DE22-FE3EC507CEFE}"/>
              </a:ext>
            </a:extLst>
          </p:cNvPr>
          <p:cNvSpPr>
            <a:spLocks noGrp="1"/>
          </p:cNvSpPr>
          <p:nvPr>
            <p:ph type="title"/>
          </p:nvPr>
        </p:nvSpPr>
        <p:spPr>
          <a:xfrm>
            <a:off x="0" y="643467"/>
            <a:ext cx="12192000" cy="744836"/>
          </a:xfrm>
          <a:solidFill>
            <a:srgbClr val="441F60"/>
          </a:solidFill>
        </p:spPr>
        <p:txBody>
          <a:bodyPr vert="horz" lIns="91440" tIns="45720" rIns="91440" bIns="45720" rtlCol="0">
            <a:normAutofit/>
          </a:bodyPr>
          <a:lstStyle/>
          <a:p>
            <a:pPr algn="ctr"/>
            <a:r>
              <a:rPr lang="en-US" sz="3200" b="1" dirty="0">
                <a:solidFill>
                  <a:schemeClr val="bg1"/>
                </a:solidFill>
              </a:rPr>
              <a:t>Oral Presentation- Full</a:t>
            </a:r>
          </a:p>
        </p:txBody>
      </p:sp>
      <p:pic>
        <p:nvPicPr>
          <p:cNvPr id="6" name="Picture 5" descr="A white and black information&#10;&#10;Description automatically generated">
            <a:extLst>
              <a:ext uri="{FF2B5EF4-FFF2-40B4-BE49-F238E27FC236}">
                <a16:creationId xmlns:a16="http://schemas.microsoft.com/office/drawing/2014/main" id="{15DA5284-28BC-2094-1615-DD901627AAC1}"/>
              </a:ext>
            </a:extLst>
          </p:cNvPr>
          <p:cNvPicPr>
            <a:picLocks noChangeAspect="1"/>
          </p:cNvPicPr>
          <p:nvPr/>
        </p:nvPicPr>
        <p:blipFill>
          <a:blip r:embed="rId3"/>
          <a:stretch>
            <a:fillRect/>
          </a:stretch>
        </p:blipFill>
        <p:spPr>
          <a:xfrm>
            <a:off x="643467" y="1827627"/>
            <a:ext cx="10905066" cy="4089399"/>
          </a:xfrm>
          <a:prstGeom prst="rect">
            <a:avLst/>
          </a:prstGeom>
        </p:spPr>
      </p:pic>
    </p:spTree>
    <p:extLst>
      <p:ext uri="{BB962C8B-B14F-4D97-AF65-F5344CB8AC3E}">
        <p14:creationId xmlns:p14="http://schemas.microsoft.com/office/powerpoint/2010/main" val="81769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FDE56D4-5512-102C-ECD7-A8C537713565}"/>
              </a:ext>
            </a:extLst>
          </p:cNvPr>
          <p:cNvSpPr txBox="1">
            <a:spLocks/>
          </p:cNvSpPr>
          <p:nvPr/>
        </p:nvSpPr>
        <p:spPr>
          <a:xfrm>
            <a:off x="4650999" y="1575687"/>
            <a:ext cx="2889998" cy="311495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Who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Where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650B63CF-D06E-221B-0725-0037A0DACE72}"/>
              </a:ext>
            </a:extLst>
          </p:cNvPr>
          <p:cNvSpPr txBox="1"/>
          <p:nvPr/>
        </p:nvSpPr>
        <p:spPr>
          <a:xfrm>
            <a:off x="5147979" y="3390112"/>
            <a:ext cx="1896036" cy="616184"/>
          </a:xfrm>
          <a:prstGeom prst="rect">
            <a:avLst/>
          </a:prstGeom>
          <a:noFill/>
          <a:ln w="38100">
            <a:solidFill>
              <a:srgbClr val="514689"/>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6DFCC4D5-440C-79CF-B0E0-DBBD7BE980C0}"/>
              </a:ext>
            </a:extLst>
          </p:cNvPr>
          <p:cNvSpPr txBox="1"/>
          <p:nvPr/>
        </p:nvSpPr>
        <p:spPr>
          <a:xfrm>
            <a:off x="8530186" y="848751"/>
            <a:ext cx="1683474"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Location</a:t>
            </a:r>
          </a:p>
        </p:txBody>
      </p:sp>
      <p:sp>
        <p:nvSpPr>
          <p:cNvPr id="16" name="TextBox 15">
            <a:extLst>
              <a:ext uri="{FF2B5EF4-FFF2-40B4-BE49-F238E27FC236}">
                <a16:creationId xmlns:a16="http://schemas.microsoft.com/office/drawing/2014/main" id="{73D81049-5E6C-5878-0FCA-0694E256E50C}"/>
              </a:ext>
            </a:extLst>
          </p:cNvPr>
          <p:cNvSpPr txBox="1"/>
          <p:nvPr/>
        </p:nvSpPr>
        <p:spPr>
          <a:xfrm>
            <a:off x="2289920" y="1781610"/>
            <a:ext cx="1143262"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Upload</a:t>
            </a:r>
          </a:p>
          <a:p>
            <a:pPr algn="ctr"/>
            <a:r>
              <a:rPr lang="en-US" sz="2200" b="1" dirty="0">
                <a:latin typeface="Arial" panose="020B0604020202020204" pitchFamily="34" charset="0"/>
                <a:cs typeface="Arial" panose="020B0604020202020204" pitchFamily="34" charset="0"/>
              </a:rPr>
              <a:t>Print</a:t>
            </a:r>
          </a:p>
        </p:txBody>
      </p:sp>
      <p:sp>
        <p:nvSpPr>
          <p:cNvPr id="17" name="TextBox 16">
            <a:extLst>
              <a:ext uri="{FF2B5EF4-FFF2-40B4-BE49-F238E27FC236}">
                <a16:creationId xmlns:a16="http://schemas.microsoft.com/office/drawing/2014/main" id="{E14BAB0E-B7C8-8F74-3B28-C44168332934}"/>
              </a:ext>
            </a:extLst>
          </p:cNvPr>
          <p:cNvSpPr txBox="1"/>
          <p:nvPr/>
        </p:nvSpPr>
        <p:spPr>
          <a:xfrm>
            <a:off x="7995288" y="1856995"/>
            <a:ext cx="2753271"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Conference</a:t>
            </a:r>
          </a:p>
          <a:p>
            <a:pPr algn="ctr"/>
            <a:r>
              <a:rPr lang="en-US" sz="2200" b="1" dirty="0">
                <a:latin typeface="Arial" panose="020B0604020202020204" pitchFamily="34" charset="0"/>
                <a:cs typeface="Arial" panose="020B0604020202020204" pitchFamily="34" charset="0"/>
              </a:rPr>
              <a:t>Room</a:t>
            </a:r>
          </a:p>
        </p:txBody>
      </p:sp>
      <p:cxnSp>
        <p:nvCxnSpPr>
          <p:cNvPr id="18" name="Straight Connector 17">
            <a:extLst>
              <a:ext uri="{FF2B5EF4-FFF2-40B4-BE49-F238E27FC236}">
                <a16:creationId xmlns:a16="http://schemas.microsoft.com/office/drawing/2014/main" id="{EFF4B676-A5D4-C1F4-F956-791EB100B6BC}"/>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555068-6C54-93BD-BD7B-2ABB2297D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7" name="TextBox 6">
            <a:extLst>
              <a:ext uri="{FF2B5EF4-FFF2-40B4-BE49-F238E27FC236}">
                <a16:creationId xmlns:a16="http://schemas.microsoft.com/office/drawing/2014/main" id="{010F90FE-72F2-454B-2A1F-20A0D2DFECA6}"/>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13" name="Picture 12">
            <a:extLst>
              <a:ext uri="{FF2B5EF4-FFF2-40B4-BE49-F238E27FC236}">
                <a16:creationId xmlns:a16="http://schemas.microsoft.com/office/drawing/2014/main" id="{58243C40-8A09-D8C7-6EBC-18E11C600188}"/>
              </a:ext>
            </a:extLst>
          </p:cNvPr>
          <p:cNvPicPr>
            <a:picLocks noChangeAspect="1"/>
          </p:cNvPicPr>
          <p:nvPr/>
        </p:nvPicPr>
        <p:blipFill>
          <a:blip r:embed="rId4"/>
          <a:stretch>
            <a:fillRect/>
          </a:stretch>
        </p:blipFill>
        <p:spPr>
          <a:xfrm>
            <a:off x="8131839" y="2991008"/>
            <a:ext cx="2480167" cy="2480167"/>
          </a:xfrm>
          <a:prstGeom prst="rect">
            <a:avLst/>
          </a:prstGeom>
        </p:spPr>
      </p:pic>
      <p:pic>
        <p:nvPicPr>
          <p:cNvPr id="19" name="Picture 18">
            <a:extLst>
              <a:ext uri="{FF2B5EF4-FFF2-40B4-BE49-F238E27FC236}">
                <a16:creationId xmlns:a16="http://schemas.microsoft.com/office/drawing/2014/main" id="{63A1BA6B-D320-D973-FE7E-7086916EF689}"/>
              </a:ext>
            </a:extLst>
          </p:cNvPr>
          <p:cNvPicPr>
            <a:picLocks noChangeAspect="1"/>
          </p:cNvPicPr>
          <p:nvPr/>
        </p:nvPicPr>
        <p:blipFill>
          <a:blip r:embed="rId5"/>
          <a:stretch>
            <a:fillRect/>
          </a:stretch>
        </p:blipFill>
        <p:spPr>
          <a:xfrm>
            <a:off x="850365" y="3095947"/>
            <a:ext cx="1622504" cy="1622504"/>
          </a:xfrm>
          <a:prstGeom prst="rect">
            <a:avLst/>
          </a:prstGeom>
        </p:spPr>
      </p:pic>
      <p:pic>
        <p:nvPicPr>
          <p:cNvPr id="20" name="Picture 19">
            <a:extLst>
              <a:ext uri="{FF2B5EF4-FFF2-40B4-BE49-F238E27FC236}">
                <a16:creationId xmlns:a16="http://schemas.microsoft.com/office/drawing/2014/main" id="{84F14F0E-1D7E-3A03-0619-8AC33ECB5B2D}"/>
              </a:ext>
            </a:extLst>
          </p:cNvPr>
          <p:cNvPicPr>
            <a:picLocks noChangeAspect="1"/>
          </p:cNvPicPr>
          <p:nvPr/>
        </p:nvPicPr>
        <p:blipFill>
          <a:blip r:embed="rId6"/>
          <a:stretch>
            <a:fillRect/>
          </a:stretch>
        </p:blipFill>
        <p:spPr>
          <a:xfrm>
            <a:off x="1775026" y="4110060"/>
            <a:ext cx="2307946" cy="2307946"/>
          </a:xfrm>
          <a:prstGeom prst="rect">
            <a:avLst/>
          </a:prstGeom>
        </p:spPr>
      </p:pic>
      <p:pic>
        <p:nvPicPr>
          <p:cNvPr id="21" name="Picture 20">
            <a:extLst>
              <a:ext uri="{FF2B5EF4-FFF2-40B4-BE49-F238E27FC236}">
                <a16:creationId xmlns:a16="http://schemas.microsoft.com/office/drawing/2014/main" id="{E00CF373-18CA-E270-9875-687C1263546C}"/>
              </a:ext>
            </a:extLst>
          </p:cNvPr>
          <p:cNvPicPr>
            <a:picLocks noChangeAspect="1"/>
          </p:cNvPicPr>
          <p:nvPr/>
        </p:nvPicPr>
        <p:blipFill>
          <a:blip r:embed="rId7"/>
          <a:stretch>
            <a:fillRect/>
          </a:stretch>
        </p:blipFill>
        <p:spPr>
          <a:xfrm>
            <a:off x="3276985" y="2945835"/>
            <a:ext cx="1622504" cy="1622504"/>
          </a:xfrm>
          <a:prstGeom prst="rect">
            <a:avLst/>
          </a:prstGeom>
        </p:spPr>
      </p:pic>
      <p:sp>
        <p:nvSpPr>
          <p:cNvPr id="22" name="TextBox 21">
            <a:extLst>
              <a:ext uri="{FF2B5EF4-FFF2-40B4-BE49-F238E27FC236}">
                <a16:creationId xmlns:a16="http://schemas.microsoft.com/office/drawing/2014/main" id="{5F8C8FF7-F6C9-F798-6A64-83608EE721A0}"/>
              </a:ext>
            </a:extLst>
          </p:cNvPr>
          <p:cNvSpPr txBox="1"/>
          <p:nvPr/>
        </p:nvSpPr>
        <p:spPr>
          <a:xfrm>
            <a:off x="1700015" y="883800"/>
            <a:ext cx="232307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The Process</a:t>
            </a:r>
          </a:p>
        </p:txBody>
      </p:sp>
    </p:spTree>
    <p:extLst>
      <p:ext uri="{BB962C8B-B14F-4D97-AF65-F5344CB8AC3E}">
        <p14:creationId xmlns:p14="http://schemas.microsoft.com/office/powerpoint/2010/main" val="4147093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FDE56D4-5512-102C-ECD7-A8C537713565}"/>
              </a:ext>
            </a:extLst>
          </p:cNvPr>
          <p:cNvSpPr txBox="1">
            <a:spLocks/>
          </p:cNvSpPr>
          <p:nvPr/>
        </p:nvSpPr>
        <p:spPr>
          <a:xfrm>
            <a:off x="4650999" y="1575687"/>
            <a:ext cx="2889998" cy="311495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Who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Where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When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650B63CF-D06E-221B-0725-0037A0DACE72}"/>
              </a:ext>
            </a:extLst>
          </p:cNvPr>
          <p:cNvSpPr txBox="1"/>
          <p:nvPr/>
        </p:nvSpPr>
        <p:spPr>
          <a:xfrm>
            <a:off x="5147979" y="4237678"/>
            <a:ext cx="1896036" cy="616184"/>
          </a:xfrm>
          <a:prstGeom prst="rect">
            <a:avLst/>
          </a:prstGeom>
          <a:noFill/>
          <a:ln w="38100">
            <a:solidFill>
              <a:srgbClr val="514689"/>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25B80226-C7F3-A67A-9772-D79E12B75EDD}"/>
              </a:ext>
            </a:extLst>
          </p:cNvPr>
          <p:cNvSpPr txBox="1"/>
          <p:nvPr/>
        </p:nvSpPr>
        <p:spPr>
          <a:xfrm>
            <a:off x="2057846" y="842698"/>
            <a:ext cx="1584088"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Practice</a:t>
            </a:r>
          </a:p>
        </p:txBody>
      </p:sp>
      <p:sp>
        <p:nvSpPr>
          <p:cNvPr id="11" name="TextBox 10">
            <a:extLst>
              <a:ext uri="{FF2B5EF4-FFF2-40B4-BE49-F238E27FC236}">
                <a16:creationId xmlns:a16="http://schemas.microsoft.com/office/drawing/2014/main" id="{6DFCC4D5-440C-79CF-B0E0-DBBD7BE980C0}"/>
              </a:ext>
            </a:extLst>
          </p:cNvPr>
          <p:cNvSpPr txBox="1"/>
          <p:nvPr/>
        </p:nvSpPr>
        <p:spPr>
          <a:xfrm>
            <a:off x="8721746" y="848069"/>
            <a:ext cx="1763624"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Sessions</a:t>
            </a:r>
          </a:p>
        </p:txBody>
      </p:sp>
      <p:sp>
        <p:nvSpPr>
          <p:cNvPr id="2" name="TextBox 1">
            <a:extLst>
              <a:ext uri="{FF2B5EF4-FFF2-40B4-BE49-F238E27FC236}">
                <a16:creationId xmlns:a16="http://schemas.microsoft.com/office/drawing/2014/main" id="{15185193-81E1-3F3B-EBCF-009B0360E8F5}"/>
              </a:ext>
            </a:extLst>
          </p:cNvPr>
          <p:cNvSpPr txBox="1"/>
          <p:nvPr/>
        </p:nvSpPr>
        <p:spPr>
          <a:xfrm>
            <a:off x="1205818" y="1942165"/>
            <a:ext cx="3058851"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Timing, content,</a:t>
            </a:r>
          </a:p>
          <a:p>
            <a:pPr algn="ctr"/>
            <a:r>
              <a:rPr lang="en-US" sz="2200" b="1" dirty="0">
                <a:latin typeface="Arial" panose="020B0604020202020204" pitchFamily="34" charset="0"/>
                <a:cs typeface="Arial" panose="020B0604020202020204" pitchFamily="34" charset="0"/>
              </a:rPr>
              <a:t>pace</a:t>
            </a:r>
          </a:p>
        </p:txBody>
      </p:sp>
      <p:sp>
        <p:nvSpPr>
          <p:cNvPr id="5" name="TextBox 4">
            <a:extLst>
              <a:ext uri="{FF2B5EF4-FFF2-40B4-BE49-F238E27FC236}">
                <a16:creationId xmlns:a16="http://schemas.microsoft.com/office/drawing/2014/main" id="{70A12C33-34A8-3931-B0C1-21B04A6A57E9}"/>
              </a:ext>
            </a:extLst>
          </p:cNvPr>
          <p:cNvSpPr txBox="1"/>
          <p:nvPr/>
        </p:nvSpPr>
        <p:spPr>
          <a:xfrm>
            <a:off x="8172991" y="1942164"/>
            <a:ext cx="2753271"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Support each other!</a:t>
            </a:r>
          </a:p>
        </p:txBody>
      </p:sp>
      <p:cxnSp>
        <p:nvCxnSpPr>
          <p:cNvPr id="10" name="Straight Connector 9">
            <a:extLst>
              <a:ext uri="{FF2B5EF4-FFF2-40B4-BE49-F238E27FC236}">
                <a16:creationId xmlns:a16="http://schemas.microsoft.com/office/drawing/2014/main" id="{CD148662-849B-1CAA-2EE3-31622C1A67A1}"/>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0428DE3-042A-36DD-C92F-0D234D6A3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12" name="TextBox 11">
            <a:extLst>
              <a:ext uri="{FF2B5EF4-FFF2-40B4-BE49-F238E27FC236}">
                <a16:creationId xmlns:a16="http://schemas.microsoft.com/office/drawing/2014/main" id="{C22E0575-30FC-3EA4-B537-EF24C1A8896C}"/>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13" name="Picture 12">
            <a:extLst>
              <a:ext uri="{FF2B5EF4-FFF2-40B4-BE49-F238E27FC236}">
                <a16:creationId xmlns:a16="http://schemas.microsoft.com/office/drawing/2014/main" id="{B1C8CFC4-5722-84A5-0CD8-FCCACEDAD83E}"/>
              </a:ext>
            </a:extLst>
          </p:cNvPr>
          <p:cNvPicPr>
            <a:picLocks noChangeAspect="1"/>
          </p:cNvPicPr>
          <p:nvPr/>
        </p:nvPicPr>
        <p:blipFill>
          <a:blip r:embed="rId4"/>
          <a:stretch>
            <a:fillRect/>
          </a:stretch>
        </p:blipFill>
        <p:spPr>
          <a:xfrm>
            <a:off x="8363068" y="2990196"/>
            <a:ext cx="2480979" cy="2480979"/>
          </a:xfrm>
          <a:prstGeom prst="rect">
            <a:avLst/>
          </a:prstGeom>
        </p:spPr>
      </p:pic>
      <p:pic>
        <p:nvPicPr>
          <p:cNvPr id="14" name="Picture 13">
            <a:extLst>
              <a:ext uri="{FF2B5EF4-FFF2-40B4-BE49-F238E27FC236}">
                <a16:creationId xmlns:a16="http://schemas.microsoft.com/office/drawing/2014/main" id="{6C4FDBA9-849D-5FA9-D713-2E3A6D66C83A}"/>
              </a:ext>
            </a:extLst>
          </p:cNvPr>
          <p:cNvPicPr>
            <a:picLocks noChangeAspect="1"/>
          </p:cNvPicPr>
          <p:nvPr/>
        </p:nvPicPr>
        <p:blipFill>
          <a:blip r:embed="rId5"/>
          <a:stretch>
            <a:fillRect/>
          </a:stretch>
        </p:blipFill>
        <p:spPr>
          <a:xfrm>
            <a:off x="1279487" y="3133164"/>
            <a:ext cx="2620322" cy="2620322"/>
          </a:xfrm>
          <a:prstGeom prst="rect">
            <a:avLst/>
          </a:prstGeom>
        </p:spPr>
      </p:pic>
    </p:spTree>
    <p:extLst>
      <p:ext uri="{BB962C8B-B14F-4D97-AF65-F5344CB8AC3E}">
        <p14:creationId xmlns:p14="http://schemas.microsoft.com/office/powerpoint/2010/main" val="1872816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FDE56D4-5512-102C-ECD7-A8C537713565}"/>
              </a:ext>
            </a:extLst>
          </p:cNvPr>
          <p:cNvSpPr txBox="1">
            <a:spLocks/>
          </p:cNvSpPr>
          <p:nvPr/>
        </p:nvSpPr>
        <p:spPr>
          <a:xfrm>
            <a:off x="4650999" y="1575687"/>
            <a:ext cx="2889998" cy="311495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Who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Where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When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Why</a:t>
            </a: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650B63CF-D06E-221B-0725-0037A0DACE72}"/>
              </a:ext>
            </a:extLst>
          </p:cNvPr>
          <p:cNvSpPr txBox="1"/>
          <p:nvPr/>
        </p:nvSpPr>
        <p:spPr>
          <a:xfrm>
            <a:off x="5147979" y="5165525"/>
            <a:ext cx="1896036" cy="616184"/>
          </a:xfrm>
          <a:prstGeom prst="rect">
            <a:avLst/>
          </a:prstGeom>
          <a:noFill/>
          <a:ln w="38100">
            <a:solidFill>
              <a:srgbClr val="514689"/>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25B80226-C7F3-A67A-9772-D79E12B75EDD}"/>
              </a:ext>
            </a:extLst>
          </p:cNvPr>
          <p:cNvSpPr txBox="1"/>
          <p:nvPr/>
        </p:nvSpPr>
        <p:spPr>
          <a:xfrm>
            <a:off x="2391878" y="858689"/>
            <a:ext cx="104387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M&amp;M</a:t>
            </a:r>
          </a:p>
        </p:txBody>
      </p:sp>
      <p:sp>
        <p:nvSpPr>
          <p:cNvPr id="11" name="TextBox 10">
            <a:extLst>
              <a:ext uri="{FF2B5EF4-FFF2-40B4-BE49-F238E27FC236}">
                <a16:creationId xmlns:a16="http://schemas.microsoft.com/office/drawing/2014/main" id="{6DFCC4D5-440C-79CF-B0E0-DBBD7BE980C0}"/>
              </a:ext>
            </a:extLst>
          </p:cNvPr>
          <p:cNvSpPr txBox="1"/>
          <p:nvPr/>
        </p:nvSpPr>
        <p:spPr>
          <a:xfrm>
            <a:off x="8721746" y="848069"/>
            <a:ext cx="130035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NSQIP</a:t>
            </a:r>
          </a:p>
        </p:txBody>
      </p:sp>
      <p:cxnSp>
        <p:nvCxnSpPr>
          <p:cNvPr id="2" name="Straight Connector 1">
            <a:extLst>
              <a:ext uri="{FF2B5EF4-FFF2-40B4-BE49-F238E27FC236}">
                <a16:creationId xmlns:a16="http://schemas.microsoft.com/office/drawing/2014/main" id="{D56476A7-CEF7-FB29-B3CE-4603AF6D519D}"/>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96B0D8-C70C-551A-31B0-8B97166A2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6" name="TextBox 5">
            <a:extLst>
              <a:ext uri="{FF2B5EF4-FFF2-40B4-BE49-F238E27FC236}">
                <a16:creationId xmlns:a16="http://schemas.microsoft.com/office/drawing/2014/main" id="{1E8402F1-A22E-AB73-0E2B-FF5B1767DEAD}"/>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spTree>
    <p:extLst>
      <p:ext uri="{BB962C8B-B14F-4D97-AF65-F5344CB8AC3E}">
        <p14:creationId xmlns:p14="http://schemas.microsoft.com/office/powerpoint/2010/main" val="2871874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B80226-C7F3-A67A-9772-D79E12B75EDD}"/>
              </a:ext>
            </a:extLst>
          </p:cNvPr>
          <p:cNvSpPr txBox="1"/>
          <p:nvPr/>
        </p:nvSpPr>
        <p:spPr>
          <a:xfrm>
            <a:off x="2391878" y="858689"/>
            <a:ext cx="104387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M&amp;M</a:t>
            </a:r>
          </a:p>
        </p:txBody>
      </p:sp>
      <p:sp>
        <p:nvSpPr>
          <p:cNvPr id="11" name="TextBox 10">
            <a:extLst>
              <a:ext uri="{FF2B5EF4-FFF2-40B4-BE49-F238E27FC236}">
                <a16:creationId xmlns:a16="http://schemas.microsoft.com/office/drawing/2014/main" id="{6DFCC4D5-440C-79CF-B0E0-DBBD7BE980C0}"/>
              </a:ext>
            </a:extLst>
          </p:cNvPr>
          <p:cNvSpPr txBox="1"/>
          <p:nvPr/>
        </p:nvSpPr>
        <p:spPr>
          <a:xfrm>
            <a:off x="8721746" y="848069"/>
            <a:ext cx="130035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NSQIP</a:t>
            </a:r>
          </a:p>
        </p:txBody>
      </p:sp>
      <p:cxnSp>
        <p:nvCxnSpPr>
          <p:cNvPr id="2" name="Straight Connector 1">
            <a:extLst>
              <a:ext uri="{FF2B5EF4-FFF2-40B4-BE49-F238E27FC236}">
                <a16:creationId xmlns:a16="http://schemas.microsoft.com/office/drawing/2014/main" id="{D56476A7-CEF7-FB29-B3CE-4603AF6D519D}"/>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96B0D8-C70C-551A-31B0-8B97166A2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6" name="TextBox 5">
            <a:extLst>
              <a:ext uri="{FF2B5EF4-FFF2-40B4-BE49-F238E27FC236}">
                <a16:creationId xmlns:a16="http://schemas.microsoft.com/office/drawing/2014/main" id="{1E8402F1-A22E-AB73-0E2B-FF5B1767DEAD}"/>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8" name="Picture 7" descr="A blue and white text&#10;&#10;Description automatically generated with medium confidence">
            <a:extLst>
              <a:ext uri="{FF2B5EF4-FFF2-40B4-BE49-F238E27FC236}">
                <a16:creationId xmlns:a16="http://schemas.microsoft.com/office/drawing/2014/main" id="{AEF2689D-0D7F-137B-83A7-B7469A14EDFC}"/>
              </a:ext>
            </a:extLst>
          </p:cNvPr>
          <p:cNvPicPr>
            <a:picLocks noChangeAspect="1"/>
          </p:cNvPicPr>
          <p:nvPr/>
        </p:nvPicPr>
        <p:blipFill>
          <a:blip r:embed="rId4"/>
          <a:stretch>
            <a:fillRect/>
          </a:stretch>
        </p:blipFill>
        <p:spPr>
          <a:xfrm>
            <a:off x="0" y="31230"/>
            <a:ext cx="12192000" cy="6795540"/>
          </a:xfrm>
          <a:prstGeom prst="rect">
            <a:avLst/>
          </a:prstGeom>
        </p:spPr>
      </p:pic>
    </p:spTree>
    <p:extLst>
      <p:ext uri="{BB962C8B-B14F-4D97-AF65-F5344CB8AC3E}">
        <p14:creationId xmlns:p14="http://schemas.microsoft.com/office/powerpoint/2010/main" val="2674263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B80226-C7F3-A67A-9772-D79E12B75EDD}"/>
              </a:ext>
            </a:extLst>
          </p:cNvPr>
          <p:cNvSpPr txBox="1"/>
          <p:nvPr/>
        </p:nvSpPr>
        <p:spPr>
          <a:xfrm>
            <a:off x="2391878" y="858689"/>
            <a:ext cx="104387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M&amp;M</a:t>
            </a:r>
          </a:p>
        </p:txBody>
      </p:sp>
      <p:sp>
        <p:nvSpPr>
          <p:cNvPr id="11" name="TextBox 10">
            <a:extLst>
              <a:ext uri="{FF2B5EF4-FFF2-40B4-BE49-F238E27FC236}">
                <a16:creationId xmlns:a16="http://schemas.microsoft.com/office/drawing/2014/main" id="{6DFCC4D5-440C-79CF-B0E0-DBBD7BE980C0}"/>
              </a:ext>
            </a:extLst>
          </p:cNvPr>
          <p:cNvSpPr txBox="1"/>
          <p:nvPr/>
        </p:nvSpPr>
        <p:spPr>
          <a:xfrm>
            <a:off x="8721746" y="848069"/>
            <a:ext cx="130035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NSQIP</a:t>
            </a:r>
          </a:p>
        </p:txBody>
      </p:sp>
      <p:pic>
        <p:nvPicPr>
          <p:cNvPr id="5" name="Picture 4">
            <a:extLst>
              <a:ext uri="{FF2B5EF4-FFF2-40B4-BE49-F238E27FC236}">
                <a16:creationId xmlns:a16="http://schemas.microsoft.com/office/drawing/2014/main" id="{E996B0D8-C70C-551A-31B0-8B97166A2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6" name="TextBox 5">
            <a:extLst>
              <a:ext uri="{FF2B5EF4-FFF2-40B4-BE49-F238E27FC236}">
                <a16:creationId xmlns:a16="http://schemas.microsoft.com/office/drawing/2014/main" id="{1E8402F1-A22E-AB73-0E2B-FF5B1767DEAD}"/>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7" name="Picture 6" descr="A diagram of a graph&#10;&#10;Description automatically generated with medium confidence">
            <a:extLst>
              <a:ext uri="{FF2B5EF4-FFF2-40B4-BE49-F238E27FC236}">
                <a16:creationId xmlns:a16="http://schemas.microsoft.com/office/drawing/2014/main" id="{38F1A0A5-D1F6-CEF4-CFD9-F8E001670E84}"/>
              </a:ext>
            </a:extLst>
          </p:cNvPr>
          <p:cNvPicPr>
            <a:picLocks noChangeAspect="1"/>
          </p:cNvPicPr>
          <p:nvPr/>
        </p:nvPicPr>
        <p:blipFill>
          <a:blip r:embed="rId4"/>
          <a:stretch>
            <a:fillRect/>
          </a:stretch>
        </p:blipFill>
        <p:spPr>
          <a:xfrm>
            <a:off x="2169898" y="0"/>
            <a:ext cx="8108920" cy="6286460"/>
          </a:xfrm>
          <a:prstGeom prst="rect">
            <a:avLst/>
          </a:prstGeom>
        </p:spPr>
      </p:pic>
    </p:spTree>
    <p:extLst>
      <p:ext uri="{BB962C8B-B14F-4D97-AF65-F5344CB8AC3E}">
        <p14:creationId xmlns:p14="http://schemas.microsoft.com/office/powerpoint/2010/main" val="196354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96B0D8-C70C-551A-31B0-8B97166A2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6" name="TextBox 5">
            <a:extLst>
              <a:ext uri="{FF2B5EF4-FFF2-40B4-BE49-F238E27FC236}">
                <a16:creationId xmlns:a16="http://schemas.microsoft.com/office/drawing/2014/main" id="{1E8402F1-A22E-AB73-0E2B-FF5B1767DEAD}"/>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3" name="Picture 2" descr="A screenshot of a green screen&#10;&#10;Description automatically generated">
            <a:extLst>
              <a:ext uri="{FF2B5EF4-FFF2-40B4-BE49-F238E27FC236}">
                <a16:creationId xmlns:a16="http://schemas.microsoft.com/office/drawing/2014/main" id="{CD803BA9-3ABE-6B56-6D63-D07FA61A93D8}"/>
              </a:ext>
            </a:extLst>
          </p:cNvPr>
          <p:cNvPicPr>
            <a:picLocks noChangeAspect="1"/>
          </p:cNvPicPr>
          <p:nvPr/>
        </p:nvPicPr>
        <p:blipFill>
          <a:blip r:embed="rId4"/>
          <a:stretch>
            <a:fillRect/>
          </a:stretch>
        </p:blipFill>
        <p:spPr>
          <a:xfrm>
            <a:off x="1613647" y="702985"/>
            <a:ext cx="8964706" cy="4989593"/>
          </a:xfrm>
          <a:prstGeom prst="rect">
            <a:avLst/>
          </a:prstGeom>
        </p:spPr>
      </p:pic>
    </p:spTree>
    <p:extLst>
      <p:ext uri="{BB962C8B-B14F-4D97-AF65-F5344CB8AC3E}">
        <p14:creationId xmlns:p14="http://schemas.microsoft.com/office/powerpoint/2010/main" val="17617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B80226-C7F3-A67A-9772-D79E12B75EDD}"/>
              </a:ext>
            </a:extLst>
          </p:cNvPr>
          <p:cNvSpPr txBox="1"/>
          <p:nvPr/>
        </p:nvSpPr>
        <p:spPr>
          <a:xfrm>
            <a:off x="4267101" y="617384"/>
            <a:ext cx="3657796" cy="769441"/>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Stylistic Tips</a:t>
            </a:r>
          </a:p>
        </p:txBody>
      </p:sp>
      <p:cxnSp>
        <p:nvCxnSpPr>
          <p:cNvPr id="2" name="Straight Connector 1">
            <a:extLst>
              <a:ext uri="{FF2B5EF4-FFF2-40B4-BE49-F238E27FC236}">
                <a16:creationId xmlns:a16="http://schemas.microsoft.com/office/drawing/2014/main" id="{D56476A7-CEF7-FB29-B3CE-4603AF6D519D}"/>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96B0D8-C70C-551A-31B0-8B97166A2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6" name="TextBox 5">
            <a:extLst>
              <a:ext uri="{FF2B5EF4-FFF2-40B4-BE49-F238E27FC236}">
                <a16:creationId xmlns:a16="http://schemas.microsoft.com/office/drawing/2014/main" id="{1E8402F1-A22E-AB73-0E2B-FF5B1767DEAD}"/>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7" name="Picture 6">
            <a:extLst>
              <a:ext uri="{FF2B5EF4-FFF2-40B4-BE49-F238E27FC236}">
                <a16:creationId xmlns:a16="http://schemas.microsoft.com/office/drawing/2014/main" id="{C7F8A9E3-C727-13C7-DC5C-B55C4CDF4B69}"/>
              </a:ext>
            </a:extLst>
          </p:cNvPr>
          <p:cNvPicPr>
            <a:picLocks noChangeAspect="1"/>
          </p:cNvPicPr>
          <p:nvPr/>
        </p:nvPicPr>
        <p:blipFill>
          <a:blip r:embed="rId4"/>
          <a:stretch>
            <a:fillRect/>
          </a:stretch>
        </p:blipFill>
        <p:spPr>
          <a:xfrm>
            <a:off x="3944469" y="1748676"/>
            <a:ext cx="4303059" cy="4303059"/>
          </a:xfrm>
          <a:prstGeom prst="rect">
            <a:avLst/>
          </a:prstGeom>
        </p:spPr>
      </p:pic>
    </p:spTree>
    <p:extLst>
      <p:ext uri="{BB962C8B-B14F-4D97-AF65-F5344CB8AC3E}">
        <p14:creationId xmlns:p14="http://schemas.microsoft.com/office/powerpoint/2010/main" val="810116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0D1241-4C7A-BC4E-9A4C-6DDE3052521C}"/>
              </a:ext>
            </a:extLst>
          </p:cNvPr>
          <p:cNvSpPr>
            <a:spLocks noGrp="1"/>
          </p:cNvSpPr>
          <p:nvPr>
            <p:ph type="title"/>
          </p:nvPr>
        </p:nvSpPr>
        <p:spPr>
          <a:xfrm>
            <a:off x="431800" y="740367"/>
            <a:ext cx="10515600" cy="1325563"/>
          </a:xfrm>
        </p:spPr>
        <p:txBody>
          <a:bodyPr>
            <a:normAutofit/>
          </a:bodyPr>
          <a:lstStyle/>
          <a:p>
            <a:r>
              <a:rPr lang="en-US" sz="4800" b="1" dirty="0">
                <a:latin typeface="Arial" panose="020B0604020202020204" pitchFamily="34" charset="0"/>
                <a:cs typeface="Arial" panose="020B0604020202020204" pitchFamily="34" charset="0"/>
              </a:rPr>
              <a:t>Funding &amp; Disclosures</a:t>
            </a:r>
            <a:endParaRPr lang="en-US" sz="4800" dirty="0"/>
          </a:p>
        </p:txBody>
      </p:sp>
      <p:cxnSp>
        <p:nvCxnSpPr>
          <p:cNvPr id="5" name="Straight Connector 4">
            <a:extLst>
              <a:ext uri="{FF2B5EF4-FFF2-40B4-BE49-F238E27FC236}">
                <a16:creationId xmlns:a16="http://schemas.microsoft.com/office/drawing/2014/main" id="{BF3C7D76-85DB-7F4F-9745-915308A4E662}"/>
              </a:ext>
            </a:extLst>
          </p:cNvPr>
          <p:cNvCxnSpPr/>
          <p:nvPr/>
        </p:nvCxnSpPr>
        <p:spPr>
          <a:xfrm>
            <a:off x="-65315" y="1756224"/>
            <a:ext cx="12322629" cy="0"/>
          </a:xfrm>
          <a:prstGeom prst="line">
            <a:avLst/>
          </a:prstGeom>
          <a:ln w="57150">
            <a:solidFill>
              <a:srgbClr val="00989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D0D956C-41CA-6548-9687-477799319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259" y="2172149"/>
            <a:ext cx="802994" cy="1177926"/>
          </a:xfrm>
          <a:prstGeom prst="rect">
            <a:avLst/>
          </a:prstGeom>
        </p:spPr>
      </p:pic>
      <p:pic>
        <p:nvPicPr>
          <p:cNvPr id="9" name="Picture 8">
            <a:extLst>
              <a:ext uri="{FF2B5EF4-FFF2-40B4-BE49-F238E27FC236}">
                <a16:creationId xmlns:a16="http://schemas.microsoft.com/office/drawing/2014/main" id="{1FAC70F6-2E90-564C-9A42-A1E76BF3ED03}"/>
              </a:ext>
            </a:extLst>
          </p:cNvPr>
          <p:cNvPicPr>
            <a:picLocks noChangeAspect="1"/>
          </p:cNvPicPr>
          <p:nvPr/>
        </p:nvPicPr>
        <p:blipFill>
          <a:blip r:embed="rId4"/>
          <a:stretch>
            <a:fillRect/>
          </a:stretch>
        </p:blipFill>
        <p:spPr>
          <a:xfrm>
            <a:off x="3612289" y="1968663"/>
            <a:ext cx="5258111" cy="779289"/>
          </a:xfrm>
          <a:prstGeom prst="rect">
            <a:avLst/>
          </a:prstGeom>
        </p:spPr>
      </p:pic>
      <p:sp>
        <p:nvSpPr>
          <p:cNvPr id="10" name="Text Placeholder 2">
            <a:extLst>
              <a:ext uri="{FF2B5EF4-FFF2-40B4-BE49-F238E27FC236}">
                <a16:creationId xmlns:a16="http://schemas.microsoft.com/office/drawing/2014/main" id="{53CB631B-4D2A-A74D-AD3B-66A03FE059FE}"/>
              </a:ext>
            </a:extLst>
          </p:cNvPr>
          <p:cNvSpPr txBox="1">
            <a:spLocks/>
          </p:cNvSpPr>
          <p:nvPr/>
        </p:nvSpPr>
        <p:spPr>
          <a:xfrm>
            <a:off x="3360786" y="2727874"/>
            <a:ext cx="6158529" cy="5626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1">
                    <a:lumMod val="50000"/>
                    <a:lumOff val="50000"/>
                  </a:schemeClr>
                </a:solidFill>
              </a:rPr>
              <a:t>Surgical Education Culture Optimization through targeted interventions based on National comparative Data</a:t>
            </a:r>
          </a:p>
        </p:txBody>
      </p:sp>
      <p:pic>
        <p:nvPicPr>
          <p:cNvPr id="2" name="Picture 1" descr="A picture containing icon&#10;&#10;Description automatically generated">
            <a:extLst>
              <a:ext uri="{FF2B5EF4-FFF2-40B4-BE49-F238E27FC236}">
                <a16:creationId xmlns:a16="http://schemas.microsoft.com/office/drawing/2014/main" id="{8B6DDEC7-9B43-6CAC-EA9F-1813DCC51B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9777" y="3655266"/>
            <a:ext cx="4123573" cy="772068"/>
          </a:xfrm>
          <a:prstGeom prst="rect">
            <a:avLst/>
          </a:prstGeom>
        </p:spPr>
      </p:pic>
      <p:pic>
        <p:nvPicPr>
          <p:cNvPr id="3" name="Picture 5">
            <a:extLst>
              <a:ext uri="{FF2B5EF4-FFF2-40B4-BE49-F238E27FC236}">
                <a16:creationId xmlns:a16="http://schemas.microsoft.com/office/drawing/2014/main" id="{1FFAB2CA-65DA-4A02-5A1D-691DBA0395DD}"/>
              </a:ext>
            </a:extLst>
          </p:cNvPr>
          <p:cNvPicPr>
            <a:picLocks noChangeAspect="1"/>
          </p:cNvPicPr>
          <p:nvPr/>
        </p:nvPicPr>
        <p:blipFill>
          <a:blip r:embed="rId6"/>
          <a:srcRect/>
          <a:stretch>
            <a:fillRect/>
          </a:stretch>
        </p:blipFill>
        <p:spPr>
          <a:xfrm>
            <a:off x="1517072" y="4949453"/>
            <a:ext cx="4578927" cy="1255605"/>
          </a:xfrm>
          <a:prstGeom prst="rect">
            <a:avLst/>
          </a:prstGeom>
        </p:spPr>
      </p:pic>
      <p:pic>
        <p:nvPicPr>
          <p:cNvPr id="4" name="Picture 6">
            <a:extLst>
              <a:ext uri="{FF2B5EF4-FFF2-40B4-BE49-F238E27FC236}">
                <a16:creationId xmlns:a16="http://schemas.microsoft.com/office/drawing/2014/main" id="{39FC0084-4F20-E269-2402-D4D55642EA46}"/>
              </a:ext>
            </a:extLst>
          </p:cNvPr>
          <p:cNvPicPr>
            <a:picLocks noChangeAspect="1"/>
          </p:cNvPicPr>
          <p:nvPr/>
        </p:nvPicPr>
        <p:blipFill>
          <a:blip r:embed="rId7"/>
          <a:srcRect l="1994" r="1994"/>
          <a:stretch>
            <a:fillRect/>
          </a:stretch>
        </p:blipFill>
        <p:spPr>
          <a:xfrm>
            <a:off x="7673986" y="4949453"/>
            <a:ext cx="2153651" cy="1404962"/>
          </a:xfrm>
          <a:prstGeom prst="rect">
            <a:avLst/>
          </a:prstGeom>
        </p:spPr>
      </p:pic>
      <p:pic>
        <p:nvPicPr>
          <p:cNvPr id="7" name="Picture 4">
            <a:extLst>
              <a:ext uri="{FF2B5EF4-FFF2-40B4-BE49-F238E27FC236}">
                <a16:creationId xmlns:a16="http://schemas.microsoft.com/office/drawing/2014/main" id="{E15DC3B3-90E3-B40D-406D-4007D80B58E6}"/>
              </a:ext>
            </a:extLst>
          </p:cNvPr>
          <p:cNvPicPr>
            <a:picLocks noChangeAspect="1"/>
          </p:cNvPicPr>
          <p:nvPr/>
        </p:nvPicPr>
        <p:blipFill>
          <a:blip r:embed="rId8"/>
          <a:srcRect/>
          <a:stretch>
            <a:fillRect/>
          </a:stretch>
        </p:blipFill>
        <p:spPr>
          <a:xfrm>
            <a:off x="1550502" y="3409896"/>
            <a:ext cx="4123573" cy="1061758"/>
          </a:xfrm>
          <a:prstGeom prst="rect">
            <a:avLst/>
          </a:prstGeom>
        </p:spPr>
      </p:pic>
      <p:sp>
        <p:nvSpPr>
          <p:cNvPr id="14" name="TextBox 13">
            <a:extLst>
              <a:ext uri="{FF2B5EF4-FFF2-40B4-BE49-F238E27FC236}">
                <a16:creationId xmlns:a16="http://schemas.microsoft.com/office/drawing/2014/main" id="{53686E9B-D51D-012E-77E4-925916D02E21}"/>
              </a:ext>
            </a:extLst>
          </p:cNvPr>
          <p:cNvSpPr txBox="1"/>
          <p:nvPr/>
        </p:nvSpPr>
        <p:spPr>
          <a:xfrm>
            <a:off x="6241344" y="4427334"/>
            <a:ext cx="4578927" cy="307777"/>
          </a:xfrm>
          <a:prstGeom prst="rect">
            <a:avLst/>
          </a:prstGeom>
          <a:noFill/>
        </p:spPr>
        <p:txBody>
          <a:bodyPr wrap="square">
            <a:spAutoFit/>
          </a:bodyPr>
          <a:lstStyle/>
          <a:p>
            <a:pPr algn="ctr"/>
            <a:r>
              <a:rPr lang="en-US" sz="1400" i="1" dirty="0"/>
              <a:t>National Institutes of Health's training grant </a:t>
            </a:r>
            <a:r>
              <a:rPr lang="en-US" sz="1400" b="1" i="1" dirty="0"/>
              <a:t>5R38CA245095</a:t>
            </a:r>
            <a:endParaRPr lang="en-US" sz="1400" dirty="0"/>
          </a:p>
        </p:txBody>
      </p:sp>
      <p:sp>
        <p:nvSpPr>
          <p:cNvPr id="16" name="TextBox 15">
            <a:extLst>
              <a:ext uri="{FF2B5EF4-FFF2-40B4-BE49-F238E27FC236}">
                <a16:creationId xmlns:a16="http://schemas.microsoft.com/office/drawing/2014/main" id="{897CF483-6F29-98E0-57A5-6A4C2F22AEA3}"/>
              </a:ext>
            </a:extLst>
          </p:cNvPr>
          <p:cNvSpPr txBox="1"/>
          <p:nvPr/>
        </p:nvSpPr>
        <p:spPr>
          <a:xfrm>
            <a:off x="5016954" y="6305039"/>
            <a:ext cx="6180364" cy="369332"/>
          </a:xfrm>
          <a:prstGeom prst="rect">
            <a:avLst/>
          </a:prstGeom>
          <a:noFill/>
        </p:spPr>
        <p:txBody>
          <a:bodyPr wrap="square">
            <a:spAutoFit/>
          </a:bodyPr>
          <a:lstStyle/>
          <a:p>
            <a:r>
              <a:rPr lang="en-US" b="1" dirty="0"/>
              <a:t>AHRQ K08HS29532</a:t>
            </a:r>
          </a:p>
        </p:txBody>
      </p:sp>
    </p:spTree>
    <p:extLst>
      <p:ext uri="{BB962C8B-B14F-4D97-AF65-F5344CB8AC3E}">
        <p14:creationId xmlns:p14="http://schemas.microsoft.com/office/powerpoint/2010/main" val="296098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4CED2E-323F-F841-A4F6-BE644BE5E6B1}"/>
              </a:ext>
            </a:extLst>
          </p:cNvPr>
          <p:cNvSpPr txBox="1"/>
          <p:nvPr/>
        </p:nvSpPr>
        <p:spPr>
          <a:xfrm>
            <a:off x="598829" y="4817251"/>
            <a:ext cx="3012171"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Submitted Abstract</a:t>
            </a:r>
          </a:p>
        </p:txBody>
      </p:sp>
      <p:sp>
        <p:nvSpPr>
          <p:cNvPr id="7" name="TextBox 6">
            <a:extLst>
              <a:ext uri="{FF2B5EF4-FFF2-40B4-BE49-F238E27FC236}">
                <a16:creationId xmlns:a16="http://schemas.microsoft.com/office/drawing/2014/main" id="{228446E2-B08E-B03B-0E12-99740E9A8801}"/>
              </a:ext>
            </a:extLst>
          </p:cNvPr>
          <p:cNvSpPr txBox="1"/>
          <p:nvPr/>
        </p:nvSpPr>
        <p:spPr>
          <a:xfrm>
            <a:off x="4730734" y="4829319"/>
            <a:ext cx="2895152"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Abstract Accepted</a:t>
            </a:r>
          </a:p>
        </p:txBody>
      </p:sp>
      <p:sp>
        <p:nvSpPr>
          <p:cNvPr id="4" name="TextBox 3">
            <a:extLst>
              <a:ext uri="{FF2B5EF4-FFF2-40B4-BE49-F238E27FC236}">
                <a16:creationId xmlns:a16="http://schemas.microsoft.com/office/drawing/2014/main" id="{25B80226-C7F3-A67A-9772-D79E12B75EDD}"/>
              </a:ext>
            </a:extLst>
          </p:cNvPr>
          <p:cNvSpPr txBox="1"/>
          <p:nvPr/>
        </p:nvSpPr>
        <p:spPr>
          <a:xfrm>
            <a:off x="4513673" y="442511"/>
            <a:ext cx="3164649" cy="692497"/>
          </a:xfrm>
          <a:prstGeom prst="rect">
            <a:avLst/>
          </a:prstGeom>
          <a:noFill/>
        </p:spPr>
        <p:txBody>
          <a:bodyPr wrap="none" rtlCol="0">
            <a:spAutoFit/>
          </a:bodyPr>
          <a:lstStyle/>
          <a:p>
            <a:r>
              <a:rPr lang="en-US" sz="3900" b="1" dirty="0">
                <a:latin typeface="Arial" panose="020B0604020202020204" pitchFamily="34" charset="0"/>
                <a:cs typeface="Arial" panose="020B0604020202020204" pitchFamily="34" charset="0"/>
              </a:rPr>
              <a:t>The Process</a:t>
            </a:r>
          </a:p>
        </p:txBody>
      </p:sp>
      <p:cxnSp>
        <p:nvCxnSpPr>
          <p:cNvPr id="12" name="Straight Connector 11">
            <a:extLst>
              <a:ext uri="{FF2B5EF4-FFF2-40B4-BE49-F238E27FC236}">
                <a16:creationId xmlns:a16="http://schemas.microsoft.com/office/drawing/2014/main" id="{01A339C8-B957-60A8-6F51-056D3A31073A}"/>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362584-1115-0DB4-AB54-C33F6AF8E15D}"/>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6" name="Picture 5">
            <a:extLst>
              <a:ext uri="{FF2B5EF4-FFF2-40B4-BE49-F238E27FC236}">
                <a16:creationId xmlns:a16="http://schemas.microsoft.com/office/drawing/2014/main" id="{8ECD2CDF-E3EC-462A-2819-D722FE2B5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14" name="TextBox 13">
            <a:extLst>
              <a:ext uri="{FF2B5EF4-FFF2-40B4-BE49-F238E27FC236}">
                <a16:creationId xmlns:a16="http://schemas.microsoft.com/office/drawing/2014/main" id="{68443B04-E4C4-69EF-BF1B-B2225C58EE47}"/>
              </a:ext>
            </a:extLst>
          </p:cNvPr>
          <p:cNvSpPr txBox="1"/>
          <p:nvPr/>
        </p:nvSpPr>
        <p:spPr>
          <a:xfrm>
            <a:off x="8977261" y="4817250"/>
            <a:ext cx="2154564"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It’s Showtime</a:t>
            </a:r>
          </a:p>
        </p:txBody>
      </p:sp>
      <p:pic>
        <p:nvPicPr>
          <p:cNvPr id="15" name="Picture 14">
            <a:extLst>
              <a:ext uri="{FF2B5EF4-FFF2-40B4-BE49-F238E27FC236}">
                <a16:creationId xmlns:a16="http://schemas.microsoft.com/office/drawing/2014/main" id="{7997DAA6-3F66-C3C3-0B14-FDB259B3F0AD}"/>
              </a:ext>
            </a:extLst>
          </p:cNvPr>
          <p:cNvPicPr>
            <a:picLocks noChangeAspect="1"/>
          </p:cNvPicPr>
          <p:nvPr/>
        </p:nvPicPr>
        <p:blipFill>
          <a:blip r:embed="rId4"/>
          <a:stretch>
            <a:fillRect/>
          </a:stretch>
        </p:blipFill>
        <p:spPr>
          <a:xfrm>
            <a:off x="967600" y="2072310"/>
            <a:ext cx="2780698" cy="2780698"/>
          </a:xfrm>
          <a:prstGeom prst="rect">
            <a:avLst/>
          </a:prstGeom>
        </p:spPr>
      </p:pic>
      <p:pic>
        <p:nvPicPr>
          <p:cNvPr id="16" name="Picture 15">
            <a:extLst>
              <a:ext uri="{FF2B5EF4-FFF2-40B4-BE49-F238E27FC236}">
                <a16:creationId xmlns:a16="http://schemas.microsoft.com/office/drawing/2014/main" id="{2F34573A-7F80-412B-BC0E-7510AC416996}"/>
              </a:ext>
            </a:extLst>
          </p:cNvPr>
          <p:cNvPicPr>
            <a:picLocks noChangeAspect="1"/>
          </p:cNvPicPr>
          <p:nvPr/>
        </p:nvPicPr>
        <p:blipFill>
          <a:blip r:embed="rId5"/>
          <a:stretch>
            <a:fillRect/>
          </a:stretch>
        </p:blipFill>
        <p:spPr>
          <a:xfrm>
            <a:off x="4924777" y="2072310"/>
            <a:ext cx="2507066" cy="2507066"/>
          </a:xfrm>
          <a:prstGeom prst="rect">
            <a:avLst/>
          </a:prstGeom>
        </p:spPr>
      </p:pic>
      <p:pic>
        <p:nvPicPr>
          <p:cNvPr id="17" name="Picture 16">
            <a:extLst>
              <a:ext uri="{FF2B5EF4-FFF2-40B4-BE49-F238E27FC236}">
                <a16:creationId xmlns:a16="http://schemas.microsoft.com/office/drawing/2014/main" id="{E3463CB2-77C6-CDD8-707C-999860610A24}"/>
              </a:ext>
            </a:extLst>
          </p:cNvPr>
          <p:cNvPicPr>
            <a:picLocks noChangeAspect="1"/>
          </p:cNvPicPr>
          <p:nvPr/>
        </p:nvPicPr>
        <p:blipFill>
          <a:blip r:embed="rId6"/>
          <a:stretch>
            <a:fillRect/>
          </a:stretch>
        </p:blipFill>
        <p:spPr>
          <a:xfrm>
            <a:off x="8801010" y="2072310"/>
            <a:ext cx="2507066" cy="2507066"/>
          </a:xfrm>
          <a:prstGeom prst="rect">
            <a:avLst/>
          </a:prstGeom>
        </p:spPr>
      </p:pic>
    </p:spTree>
    <p:extLst>
      <p:ext uri="{BB962C8B-B14F-4D97-AF65-F5344CB8AC3E}">
        <p14:creationId xmlns:p14="http://schemas.microsoft.com/office/powerpoint/2010/main" val="149801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80640" y="1081980"/>
            <a:ext cx="7953759" cy="577081"/>
          </a:xfrm>
          <a:prstGeom prst="rect">
            <a:avLst/>
          </a:prstGeom>
        </p:spPr>
        <p:txBody>
          <a:bodyPr wrap="square" lIns="0" tIns="0" rIns="0" bIns="0" rtlCol="0" anchor="t">
            <a:spAutoFit/>
          </a:bodyPr>
          <a:lstStyle/>
          <a:p>
            <a:pPr>
              <a:lnSpc>
                <a:spcPts val="4480"/>
              </a:lnSpc>
            </a:pPr>
            <a:r>
              <a:rPr lang="en-US" sz="4800" b="1" dirty="0">
                <a:latin typeface="Arial" panose="020B0604020202020204" pitchFamily="34" charset="0"/>
                <a:cs typeface="Arial" panose="020B0604020202020204" pitchFamily="34" charset="0"/>
              </a:rPr>
              <a:t>Generations &amp; Med Ed</a:t>
            </a:r>
          </a:p>
        </p:txBody>
      </p:sp>
      <p:sp>
        <p:nvSpPr>
          <p:cNvPr id="7" name="TextBox 7"/>
          <p:cNvSpPr txBox="1"/>
          <p:nvPr/>
        </p:nvSpPr>
        <p:spPr>
          <a:xfrm>
            <a:off x="661080" y="4395224"/>
            <a:ext cx="2973706" cy="1206741"/>
          </a:xfrm>
          <a:prstGeom prst="rect">
            <a:avLst/>
          </a:prstGeom>
        </p:spPr>
        <p:txBody>
          <a:bodyPr wrap="square" lIns="0" tIns="0" rIns="0" bIns="0" rtlCol="0" anchor="t">
            <a:spAutoFit/>
          </a:bodyPr>
          <a:lstStyle/>
          <a:p>
            <a:pPr algn="ctr">
              <a:lnSpc>
                <a:spcPts val="2400"/>
              </a:lnSpc>
            </a:pPr>
            <a:r>
              <a:rPr lang="en-US" b="1" dirty="0">
                <a:latin typeface="Arial" panose="020B0604020202020204" pitchFamily="34" charset="0"/>
                <a:cs typeface="Arial" panose="020B0604020202020204" pitchFamily="34" charset="0"/>
              </a:rPr>
              <a:t>Generational differences (GD) </a:t>
            </a:r>
            <a:r>
              <a:rPr lang="en-US" b="1" dirty="0">
                <a:latin typeface="Arial" panose="020B0604020202020204" pitchFamily="34" charset="0"/>
                <a:cs typeface="Arial" panose="020B0604020202020204" pitchFamily="34" charset="0"/>
                <a:sym typeface="Wingdings" pitchFamily="2" charset="2"/>
              </a:rPr>
              <a:t> </a:t>
            </a:r>
            <a:r>
              <a:rPr lang="en-US" b="1" dirty="0">
                <a:latin typeface="Arial" panose="020B0604020202020204" pitchFamily="34" charset="0"/>
                <a:cs typeface="Arial" panose="020B0604020202020204" pitchFamily="34" charset="0"/>
              </a:rPr>
              <a:t>miscommunication and misunderstanding in the workplace </a:t>
            </a:r>
          </a:p>
        </p:txBody>
      </p:sp>
      <p:sp>
        <p:nvSpPr>
          <p:cNvPr id="9" name="TextBox 9"/>
          <p:cNvSpPr txBox="1"/>
          <p:nvPr/>
        </p:nvSpPr>
        <p:spPr>
          <a:xfrm>
            <a:off x="9066307" y="4427660"/>
            <a:ext cx="2393151" cy="1206741"/>
          </a:xfrm>
          <a:prstGeom prst="rect">
            <a:avLst/>
          </a:prstGeom>
        </p:spPr>
        <p:txBody>
          <a:bodyPr lIns="0" tIns="0" rIns="0" bIns="0" rtlCol="0" anchor="t">
            <a:spAutoFit/>
          </a:bodyPr>
          <a:lstStyle/>
          <a:p>
            <a:pPr algn="ctr">
              <a:lnSpc>
                <a:spcPts val="2400"/>
              </a:lnSpc>
            </a:pPr>
            <a:r>
              <a:rPr lang="en-US" b="1" dirty="0">
                <a:latin typeface="Arial" panose="020B0604020202020204" pitchFamily="34" charset="0"/>
                <a:cs typeface="Arial" panose="020B0604020202020204" pitchFamily="34" charset="0"/>
              </a:rPr>
              <a:t>Limited knowledge how GD are perceived in </a:t>
            </a:r>
          </a:p>
          <a:p>
            <a:pPr algn="ctr">
              <a:lnSpc>
                <a:spcPts val="2400"/>
              </a:lnSpc>
            </a:pPr>
            <a:r>
              <a:rPr lang="en-US" b="1" dirty="0">
                <a:latin typeface="Arial" panose="020B0604020202020204" pitchFamily="34" charset="0"/>
                <a:cs typeface="Arial" panose="020B0604020202020204" pitchFamily="34" charset="0"/>
              </a:rPr>
              <a:t>general surgery </a:t>
            </a:r>
          </a:p>
        </p:txBody>
      </p:sp>
      <p:cxnSp>
        <p:nvCxnSpPr>
          <p:cNvPr id="10" name="Straight Connector 9">
            <a:extLst>
              <a:ext uri="{FF2B5EF4-FFF2-40B4-BE49-F238E27FC236}">
                <a16:creationId xmlns:a16="http://schemas.microsoft.com/office/drawing/2014/main" id="{DDD1F303-4C5A-F741-F0B6-F74034C8C1B6}"/>
              </a:ext>
            </a:extLst>
          </p:cNvPr>
          <p:cNvCxnSpPr/>
          <p:nvPr/>
        </p:nvCxnSpPr>
        <p:spPr>
          <a:xfrm>
            <a:off x="-65315" y="1756224"/>
            <a:ext cx="12322629" cy="0"/>
          </a:xfrm>
          <a:prstGeom prst="line">
            <a:avLst/>
          </a:prstGeom>
          <a:ln w="57150">
            <a:solidFill>
              <a:srgbClr val="00989C"/>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5C933B-9F89-27B2-D645-217B0CA655C6}"/>
              </a:ext>
            </a:extLst>
          </p:cNvPr>
          <p:cNvSpPr txBox="1"/>
          <p:nvPr/>
        </p:nvSpPr>
        <p:spPr>
          <a:xfrm>
            <a:off x="0" y="6211669"/>
            <a:ext cx="3352800" cy="646331"/>
          </a:xfrm>
          <a:prstGeom prst="rect">
            <a:avLst/>
          </a:prstGeom>
          <a:noFill/>
        </p:spPr>
        <p:txBody>
          <a:bodyPr wrap="square" rtlCol="0">
            <a:spAutoFit/>
          </a:bodyPr>
          <a:lstStyle/>
          <a:p>
            <a:r>
              <a:rPr lang="en-US" sz="1200" dirty="0" err="1"/>
              <a:t>Talmon</a:t>
            </a:r>
            <a:r>
              <a:rPr lang="en-US" sz="1200" dirty="0"/>
              <a:t> Adv Med Educ </a:t>
            </a:r>
            <a:r>
              <a:rPr lang="en-US" sz="1200" dirty="0" err="1"/>
              <a:t>Pract</a:t>
            </a:r>
            <a:r>
              <a:rPr lang="en-US" sz="1200" dirty="0"/>
              <a:t> 2021 </a:t>
            </a:r>
          </a:p>
          <a:p>
            <a:r>
              <a:rPr lang="en-US" sz="1200" dirty="0" err="1"/>
              <a:t>Pulcini</a:t>
            </a:r>
            <a:r>
              <a:rPr lang="en-US" sz="1200" dirty="0"/>
              <a:t> Pediatrics 2021</a:t>
            </a:r>
          </a:p>
          <a:p>
            <a:r>
              <a:rPr lang="en-US" sz="1200" dirty="0"/>
              <a:t>Pascarella JSR 2023</a:t>
            </a:r>
          </a:p>
        </p:txBody>
      </p:sp>
      <p:sp>
        <p:nvSpPr>
          <p:cNvPr id="13" name="TextBox 9">
            <a:extLst>
              <a:ext uri="{FF2B5EF4-FFF2-40B4-BE49-F238E27FC236}">
                <a16:creationId xmlns:a16="http://schemas.microsoft.com/office/drawing/2014/main" id="{67BF608C-B163-2728-B3A0-9D033C46A9BF}"/>
              </a:ext>
            </a:extLst>
          </p:cNvPr>
          <p:cNvSpPr txBox="1"/>
          <p:nvPr/>
        </p:nvSpPr>
        <p:spPr>
          <a:xfrm>
            <a:off x="4805183" y="4395224"/>
            <a:ext cx="2706441" cy="898964"/>
          </a:xfrm>
          <a:prstGeom prst="rect">
            <a:avLst/>
          </a:prstGeom>
        </p:spPr>
        <p:txBody>
          <a:bodyPr wrap="square" lIns="0" tIns="0" rIns="0" bIns="0" rtlCol="0" anchor="t">
            <a:spAutoFit/>
          </a:bodyPr>
          <a:lstStyle/>
          <a:p>
            <a:pPr algn="ctr">
              <a:lnSpc>
                <a:spcPts val="2400"/>
              </a:lnSpc>
            </a:pPr>
            <a:r>
              <a:rPr lang="en-US" b="1" dirty="0">
                <a:latin typeface="Arial" panose="020B0604020202020204" pitchFamily="34" charset="0"/>
                <a:cs typeface="Arial" panose="020B0604020202020204" pitchFamily="34" charset="0"/>
              </a:rPr>
              <a:t>Topic of interest in many fields of medical education</a:t>
            </a:r>
          </a:p>
        </p:txBody>
      </p:sp>
      <p:pic>
        <p:nvPicPr>
          <p:cNvPr id="3074" name="Picture 2" descr="Surgery Icon 4723627">
            <a:extLst>
              <a:ext uri="{FF2B5EF4-FFF2-40B4-BE49-F238E27FC236}">
                <a16:creationId xmlns:a16="http://schemas.microsoft.com/office/drawing/2014/main" id="{88180F3B-0179-30AB-576D-8788C5D29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338" y="1790309"/>
            <a:ext cx="3144058" cy="31440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ms surprise question Icon 5122836">
            <a:extLst>
              <a:ext uri="{FF2B5EF4-FFF2-40B4-BE49-F238E27FC236}">
                <a16:creationId xmlns:a16="http://schemas.microsoft.com/office/drawing/2014/main" id="{F9C8E300-D352-8D6C-1CAC-8FBE3C829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04" y="1921158"/>
            <a:ext cx="2872976" cy="28729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ducation Icon 1325461">
            <a:extLst>
              <a:ext uri="{FF2B5EF4-FFF2-40B4-BE49-F238E27FC236}">
                <a16:creationId xmlns:a16="http://schemas.microsoft.com/office/drawing/2014/main" id="{6B0B55B0-B201-04D0-0124-B5EC3A732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03" y="2087693"/>
            <a:ext cx="2706441" cy="27064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009A472-99FD-5F90-9162-B0638BDA0F84}"/>
              </a:ext>
            </a:extLst>
          </p:cNvPr>
          <p:cNvSpPr txBox="1"/>
          <p:nvPr/>
        </p:nvSpPr>
        <p:spPr>
          <a:xfrm>
            <a:off x="4147277" y="2233960"/>
            <a:ext cx="3897443" cy="3993125"/>
          </a:xfrm>
          <a:prstGeom prst="rect">
            <a:avLst/>
          </a:prstGeom>
          <a:noFill/>
          <a:ln w="22225">
            <a:solidFill>
              <a:schemeClr val="tx1"/>
            </a:solidFill>
          </a:ln>
        </p:spPr>
        <p:txBody>
          <a:bodyPr wrap="square" rtlCol="0">
            <a:spAutoFit/>
          </a:bodyPr>
          <a:lstStyle/>
          <a:p>
            <a:endParaRPr lang="en-US" dirty="0"/>
          </a:p>
        </p:txBody>
      </p:sp>
      <p:sp>
        <p:nvSpPr>
          <p:cNvPr id="24" name="TextBox 23">
            <a:extLst>
              <a:ext uri="{FF2B5EF4-FFF2-40B4-BE49-F238E27FC236}">
                <a16:creationId xmlns:a16="http://schemas.microsoft.com/office/drawing/2014/main" id="{AF50D507-FB17-5470-62C3-4A4F59E46569}"/>
              </a:ext>
            </a:extLst>
          </p:cNvPr>
          <p:cNvSpPr txBox="1"/>
          <p:nvPr/>
        </p:nvSpPr>
        <p:spPr>
          <a:xfrm>
            <a:off x="90912" y="2233960"/>
            <a:ext cx="3897443" cy="3993125"/>
          </a:xfrm>
          <a:prstGeom prst="rect">
            <a:avLst/>
          </a:prstGeom>
          <a:noFill/>
          <a:ln w="22225">
            <a:solidFill>
              <a:srgbClr val="00989C"/>
            </a:solidFill>
          </a:ln>
        </p:spPr>
        <p:txBody>
          <a:bodyPr wrap="square" rtlCol="0">
            <a:spAutoFit/>
          </a:bodyPr>
          <a:lstStyle/>
          <a:p>
            <a:endParaRPr lang="en-US" dirty="0"/>
          </a:p>
        </p:txBody>
      </p:sp>
      <p:sp>
        <p:nvSpPr>
          <p:cNvPr id="25" name="TextBox 24">
            <a:extLst>
              <a:ext uri="{FF2B5EF4-FFF2-40B4-BE49-F238E27FC236}">
                <a16:creationId xmlns:a16="http://schemas.microsoft.com/office/drawing/2014/main" id="{33065FF3-7859-A4BB-2CB1-A323CFAAC6D5}"/>
              </a:ext>
            </a:extLst>
          </p:cNvPr>
          <p:cNvSpPr txBox="1"/>
          <p:nvPr/>
        </p:nvSpPr>
        <p:spPr>
          <a:xfrm>
            <a:off x="8199502" y="2233960"/>
            <a:ext cx="3897443" cy="3993125"/>
          </a:xfrm>
          <a:prstGeom prst="rect">
            <a:avLst/>
          </a:prstGeom>
          <a:noFill/>
          <a:ln w="22225">
            <a:solidFill>
              <a:srgbClr val="00989C"/>
            </a:solidFill>
          </a:ln>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3"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43468" y="1030250"/>
            <a:ext cx="4239267" cy="577081"/>
          </a:xfrm>
          <a:prstGeom prst="rect">
            <a:avLst/>
          </a:prstGeom>
        </p:spPr>
        <p:txBody>
          <a:bodyPr lIns="0" tIns="0" rIns="0" bIns="0" rtlCol="0" anchor="t">
            <a:spAutoFit/>
          </a:bodyPr>
          <a:lstStyle/>
          <a:p>
            <a:pPr>
              <a:lnSpc>
                <a:spcPts val="4480"/>
              </a:lnSpc>
            </a:pPr>
            <a:r>
              <a:rPr lang="en-US" sz="4800" b="1" dirty="0">
                <a:latin typeface="Arial" panose="020B0604020202020204" pitchFamily="34" charset="0"/>
                <a:cs typeface="Arial" panose="020B0604020202020204" pitchFamily="34" charset="0"/>
              </a:rPr>
              <a:t>Objective</a:t>
            </a:r>
          </a:p>
        </p:txBody>
      </p:sp>
      <p:sp>
        <p:nvSpPr>
          <p:cNvPr id="4" name="TextBox 4"/>
          <p:cNvSpPr txBox="1"/>
          <p:nvPr/>
        </p:nvSpPr>
        <p:spPr>
          <a:xfrm>
            <a:off x="965200" y="2188221"/>
            <a:ext cx="10672618" cy="1846659"/>
          </a:xfrm>
          <a:prstGeom prst="rect">
            <a:avLst/>
          </a:prstGeom>
        </p:spPr>
        <p:txBody>
          <a:bodyPr wrap="square" lIns="0" tIns="0" rIns="0" bIns="0" rtlCol="0" anchor="t">
            <a:spAutoFit/>
          </a:bodyPr>
          <a:lstStyle/>
          <a:p>
            <a:pPr algn="ctr"/>
            <a:r>
              <a:rPr lang="en-US" sz="4000" dirty="0">
                <a:solidFill>
                  <a:srgbClr val="000000"/>
                </a:solidFill>
                <a:effectLst/>
                <a:latin typeface="Arial" panose="020B0604020202020204" pitchFamily="34" charset="0"/>
                <a:ea typeface="Times New Roman" panose="02020603050405020304" pitchFamily="18" charset="0"/>
              </a:rPr>
              <a:t>We sought to </a:t>
            </a:r>
            <a:r>
              <a:rPr lang="en-US" sz="4000" b="1" dirty="0">
                <a:solidFill>
                  <a:srgbClr val="000000"/>
                </a:solidFill>
                <a:effectLst/>
                <a:latin typeface="Arial" panose="020B0604020202020204" pitchFamily="34" charset="0"/>
                <a:ea typeface="Times New Roman" panose="02020603050405020304" pitchFamily="18" charset="0"/>
              </a:rPr>
              <a:t>characterize the role </a:t>
            </a:r>
            <a:r>
              <a:rPr lang="en-US" sz="4000" b="1" i="1" dirty="0">
                <a:solidFill>
                  <a:srgbClr val="00989C"/>
                </a:solidFill>
                <a:effectLst/>
                <a:latin typeface="Arial" panose="020B0604020202020204" pitchFamily="34" charset="0"/>
                <a:ea typeface="Times New Roman" panose="02020603050405020304" pitchFamily="18" charset="0"/>
              </a:rPr>
              <a:t>generational differences </a:t>
            </a:r>
            <a:r>
              <a:rPr lang="en-US" sz="4000" dirty="0">
                <a:solidFill>
                  <a:srgbClr val="000000"/>
                </a:solidFill>
                <a:effectLst/>
                <a:latin typeface="Arial" panose="020B0604020202020204" pitchFamily="34" charset="0"/>
                <a:ea typeface="Times New Roman" panose="02020603050405020304" pitchFamily="18" charset="0"/>
              </a:rPr>
              <a:t>play in the </a:t>
            </a:r>
            <a:r>
              <a:rPr lang="en-US" sz="4000" b="1" dirty="0">
                <a:solidFill>
                  <a:srgbClr val="000000"/>
                </a:solidFill>
                <a:effectLst/>
                <a:latin typeface="Arial" panose="020B0604020202020204" pitchFamily="34" charset="0"/>
                <a:ea typeface="Times New Roman" panose="02020603050405020304" pitchFamily="18" charset="0"/>
              </a:rPr>
              <a:t>surgical training environment</a:t>
            </a:r>
            <a:endParaRPr lang="en-US" sz="4000" b="1" dirty="0">
              <a:solidFill>
                <a:srgbClr val="125B50"/>
              </a:solidFill>
              <a:latin typeface="Agrandir Wide Thin"/>
            </a:endParaRPr>
          </a:p>
        </p:txBody>
      </p:sp>
      <p:cxnSp>
        <p:nvCxnSpPr>
          <p:cNvPr id="2" name="Straight Connector 1">
            <a:extLst>
              <a:ext uri="{FF2B5EF4-FFF2-40B4-BE49-F238E27FC236}">
                <a16:creationId xmlns:a16="http://schemas.microsoft.com/office/drawing/2014/main" id="{B3DE17E2-ED95-90C8-CAF1-9CEC45752AEF}"/>
              </a:ext>
            </a:extLst>
          </p:cNvPr>
          <p:cNvCxnSpPr/>
          <p:nvPr/>
        </p:nvCxnSpPr>
        <p:spPr>
          <a:xfrm>
            <a:off x="-65315" y="1756224"/>
            <a:ext cx="12322629" cy="0"/>
          </a:xfrm>
          <a:prstGeom prst="line">
            <a:avLst/>
          </a:prstGeom>
          <a:ln w="57150">
            <a:solidFill>
              <a:srgbClr val="00989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7BC08C-4C3A-37EA-5700-53DFC46D8CF0}"/>
              </a:ext>
            </a:extLst>
          </p:cNvPr>
          <p:cNvPicPr>
            <a:picLocks noChangeAspect="1"/>
          </p:cNvPicPr>
          <p:nvPr/>
        </p:nvPicPr>
        <p:blipFill>
          <a:blip r:embed="rId3"/>
          <a:stretch>
            <a:fillRect/>
          </a:stretch>
        </p:blipFill>
        <p:spPr>
          <a:xfrm>
            <a:off x="6231468" y="3191933"/>
            <a:ext cx="4241800" cy="4241800"/>
          </a:xfrm>
          <a:prstGeom prst="rect">
            <a:avLst/>
          </a:prstGeom>
        </p:spPr>
      </p:pic>
      <p:pic>
        <p:nvPicPr>
          <p:cNvPr id="1026" name="Picture 2" descr="family tree Icon 2854197">
            <a:extLst>
              <a:ext uri="{FF2B5EF4-FFF2-40B4-BE49-F238E27FC236}">
                <a16:creationId xmlns:a16="http://schemas.microsoft.com/office/drawing/2014/main" id="{698EBBB4-8310-1BF3-7516-8F073E6BF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739689"/>
            <a:ext cx="3358735" cy="3358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22160" y="5372566"/>
            <a:ext cx="5494941" cy="1359346"/>
          </a:xfrm>
          <a:prstGeom prst="rect">
            <a:avLst/>
          </a:prstGeom>
        </p:spPr>
        <p:txBody>
          <a:bodyPr wrap="square" lIns="0" tIns="0" rIns="0" bIns="0" rtlCol="0" anchor="t">
            <a:spAutoFit/>
          </a:bodyPr>
          <a:lstStyle/>
          <a:p>
            <a:pPr algn="ctr">
              <a:lnSpc>
                <a:spcPts val="2239"/>
              </a:lnSpc>
              <a:spcAft>
                <a:spcPts val="600"/>
              </a:spcAft>
            </a:pPr>
            <a:r>
              <a:rPr lang="en-US" sz="2600" b="1" dirty="0">
                <a:latin typeface="Arial" panose="020B0604020202020204" pitchFamily="34" charset="0"/>
                <a:cs typeface="Arial" panose="020B0604020202020204" pitchFamily="34" charset="0"/>
              </a:rPr>
              <a:t>15 General Surgery Program Tours</a:t>
            </a:r>
          </a:p>
          <a:p>
            <a:pPr algn="ctr">
              <a:lnSpc>
                <a:spcPts val="2239"/>
              </a:lnSpc>
              <a:spcAft>
                <a:spcPts val="600"/>
              </a:spcAft>
            </a:pPr>
            <a:r>
              <a:rPr lang="en-US" sz="2600" b="1" dirty="0">
                <a:latin typeface="Arial" panose="020B0604020202020204" pitchFamily="34" charset="0"/>
                <a:cs typeface="Arial" panose="020B0604020202020204" pitchFamily="34" charset="0"/>
              </a:rPr>
              <a:t>103 Interviews &amp; Focus Groups</a:t>
            </a:r>
          </a:p>
          <a:p>
            <a:pPr algn="ctr">
              <a:lnSpc>
                <a:spcPts val="2239"/>
              </a:lnSpc>
              <a:spcAft>
                <a:spcPts val="600"/>
              </a:spcAft>
            </a:pPr>
            <a:r>
              <a:rPr lang="en-US" sz="2600" b="1" dirty="0">
                <a:latin typeface="Arial" panose="020B0604020202020204" pitchFamily="34" charset="0"/>
                <a:cs typeface="Arial" panose="020B0604020202020204" pitchFamily="34" charset="0"/>
              </a:rPr>
              <a:t>32 Trainees and 71 Faculty</a:t>
            </a:r>
          </a:p>
          <a:p>
            <a:pPr algn="ctr">
              <a:lnSpc>
                <a:spcPts val="2239"/>
              </a:lnSpc>
            </a:pPr>
            <a:endParaRPr lang="en-US" sz="2000" b="1" dirty="0">
              <a:latin typeface="Arial" panose="020B0604020202020204" pitchFamily="34" charset="0"/>
              <a:cs typeface="Arial" panose="020B0604020202020204" pitchFamily="34" charset="0"/>
            </a:endParaRPr>
          </a:p>
        </p:txBody>
      </p:sp>
      <p:sp>
        <p:nvSpPr>
          <p:cNvPr id="7" name="TextBox 7"/>
          <p:cNvSpPr txBox="1"/>
          <p:nvPr/>
        </p:nvSpPr>
        <p:spPr>
          <a:xfrm>
            <a:off x="4305475" y="5488412"/>
            <a:ext cx="7245085" cy="692497"/>
          </a:xfrm>
          <a:prstGeom prst="rect">
            <a:avLst/>
          </a:prstGeom>
        </p:spPr>
        <p:txBody>
          <a:bodyPr wrap="square" lIns="0" tIns="0" rIns="0" bIns="0" rtlCol="0" anchor="t">
            <a:spAutoFit/>
          </a:bodyPr>
          <a:lstStyle/>
          <a:p>
            <a:pPr algn="r">
              <a:lnSpc>
                <a:spcPts val="2719"/>
              </a:lnSpc>
            </a:pPr>
            <a:r>
              <a:rPr lang="en-US" sz="2600" b="1" dirty="0">
                <a:latin typeface="Arial" panose="020B0604020202020204" pitchFamily="34" charset="0"/>
                <a:cs typeface="Arial" panose="020B0604020202020204" pitchFamily="34" charset="0"/>
              </a:rPr>
              <a:t>Inductive &amp; Deductive Reasoning</a:t>
            </a:r>
          </a:p>
          <a:p>
            <a:pPr algn="r">
              <a:lnSpc>
                <a:spcPts val="2719"/>
              </a:lnSpc>
            </a:pPr>
            <a:r>
              <a:rPr lang="en-US" sz="2600" b="1" dirty="0">
                <a:latin typeface="Arial" panose="020B0604020202020204" pitchFamily="34" charset="0"/>
                <a:cs typeface="Arial" panose="020B0604020202020204" pitchFamily="34" charset="0"/>
              </a:rPr>
              <a:t>Constant Comparative Approach</a:t>
            </a:r>
          </a:p>
        </p:txBody>
      </p:sp>
      <p:cxnSp>
        <p:nvCxnSpPr>
          <p:cNvPr id="12" name="Straight Connector 11">
            <a:extLst>
              <a:ext uri="{FF2B5EF4-FFF2-40B4-BE49-F238E27FC236}">
                <a16:creationId xmlns:a16="http://schemas.microsoft.com/office/drawing/2014/main" id="{3E85F016-C955-2D76-D15E-3027C4B6975B}"/>
              </a:ext>
            </a:extLst>
          </p:cNvPr>
          <p:cNvCxnSpPr/>
          <p:nvPr/>
        </p:nvCxnSpPr>
        <p:spPr>
          <a:xfrm>
            <a:off x="-65315" y="1756224"/>
            <a:ext cx="12322629" cy="0"/>
          </a:xfrm>
          <a:prstGeom prst="line">
            <a:avLst/>
          </a:prstGeom>
          <a:ln w="57150">
            <a:solidFill>
              <a:srgbClr val="00989C"/>
            </a:solidFill>
          </a:ln>
        </p:spPr>
        <p:style>
          <a:lnRef idx="1">
            <a:schemeClr val="accent1"/>
          </a:lnRef>
          <a:fillRef idx="0">
            <a:schemeClr val="accent1"/>
          </a:fillRef>
          <a:effectRef idx="0">
            <a:schemeClr val="accent1"/>
          </a:effectRef>
          <a:fontRef idx="minor">
            <a:schemeClr val="tx1"/>
          </a:fontRef>
        </p:style>
      </p:cxnSp>
      <p:sp>
        <p:nvSpPr>
          <p:cNvPr id="14" name="TextBox 3">
            <a:extLst>
              <a:ext uri="{FF2B5EF4-FFF2-40B4-BE49-F238E27FC236}">
                <a16:creationId xmlns:a16="http://schemas.microsoft.com/office/drawing/2014/main" id="{77455DBA-D040-6D33-085C-E517488C69E2}"/>
              </a:ext>
            </a:extLst>
          </p:cNvPr>
          <p:cNvSpPr txBox="1"/>
          <p:nvPr/>
        </p:nvSpPr>
        <p:spPr>
          <a:xfrm>
            <a:off x="501278" y="1030211"/>
            <a:ext cx="4239267" cy="577081"/>
          </a:xfrm>
          <a:prstGeom prst="rect">
            <a:avLst/>
          </a:prstGeom>
        </p:spPr>
        <p:txBody>
          <a:bodyPr lIns="0" tIns="0" rIns="0" bIns="0" rtlCol="0" anchor="t">
            <a:spAutoFit/>
          </a:bodyPr>
          <a:lstStyle/>
          <a:p>
            <a:pPr>
              <a:lnSpc>
                <a:spcPts val="4480"/>
              </a:lnSpc>
            </a:pPr>
            <a:r>
              <a:rPr lang="en-US" sz="4800" b="1" dirty="0">
                <a:latin typeface="Arial" panose="020B0604020202020204" pitchFamily="34" charset="0"/>
                <a:cs typeface="Arial" panose="020B0604020202020204" pitchFamily="34" charset="0"/>
              </a:rPr>
              <a:t>Methods</a:t>
            </a:r>
          </a:p>
        </p:txBody>
      </p:sp>
      <p:pic>
        <p:nvPicPr>
          <p:cNvPr id="4098" name="Picture 2" descr="Hospital Icon 6157158">
            <a:extLst>
              <a:ext uri="{FF2B5EF4-FFF2-40B4-BE49-F238E27FC236}">
                <a16:creationId xmlns:a16="http://schemas.microsoft.com/office/drawing/2014/main" id="{02312E04-F8B7-26DF-20EF-E00E243A9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40" y="1189635"/>
            <a:ext cx="4982225" cy="49822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gnifying Glass Icon 156206">
            <a:extLst>
              <a:ext uri="{FF2B5EF4-FFF2-40B4-BE49-F238E27FC236}">
                <a16:creationId xmlns:a16="http://schemas.microsoft.com/office/drawing/2014/main" id="{0DB7CBA9-F990-4379-CCCD-832E9D405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273" y="1049219"/>
            <a:ext cx="5263055" cy="52630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474CF-0DB7-9886-348C-1CE375F07196}"/>
              </a:ext>
            </a:extLst>
          </p:cNvPr>
          <p:cNvSpPr txBox="1"/>
          <p:nvPr/>
        </p:nvSpPr>
        <p:spPr>
          <a:xfrm>
            <a:off x="1497917" y="1982772"/>
            <a:ext cx="3242628" cy="3173639"/>
          </a:xfrm>
          <a:prstGeom prst="rect">
            <a:avLst/>
          </a:prstGeom>
          <a:noFill/>
          <a:ln w="28575">
            <a:solidFill>
              <a:schemeClr val="tx1"/>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C1EE6269-E934-06C1-DF55-1E574CC31980}"/>
              </a:ext>
            </a:extLst>
          </p:cNvPr>
          <p:cNvSpPr txBox="1"/>
          <p:nvPr/>
        </p:nvSpPr>
        <p:spPr>
          <a:xfrm>
            <a:off x="7175487" y="1982772"/>
            <a:ext cx="3242628" cy="3173639"/>
          </a:xfrm>
          <a:prstGeom prst="rect">
            <a:avLst/>
          </a:prstGeom>
          <a:noFill/>
          <a:ln w="28575">
            <a:solidFill>
              <a:srgbClr val="00989C"/>
            </a:solidFill>
          </a:ln>
        </p:spPr>
        <p:txBody>
          <a:bodyPr wrap="square" rtlCol="0">
            <a:spAutoFit/>
          </a:bodyPr>
          <a:lstStyle/>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E85F016-C955-2D76-D15E-3027C4B6975B}"/>
              </a:ext>
            </a:extLst>
          </p:cNvPr>
          <p:cNvCxnSpPr/>
          <p:nvPr/>
        </p:nvCxnSpPr>
        <p:spPr>
          <a:xfrm>
            <a:off x="-65315" y="1756224"/>
            <a:ext cx="12322629" cy="0"/>
          </a:xfrm>
          <a:prstGeom prst="line">
            <a:avLst/>
          </a:prstGeom>
          <a:ln w="57150">
            <a:solidFill>
              <a:srgbClr val="00989C"/>
            </a:solidFill>
          </a:ln>
        </p:spPr>
        <p:style>
          <a:lnRef idx="1">
            <a:schemeClr val="accent1"/>
          </a:lnRef>
          <a:fillRef idx="0">
            <a:schemeClr val="accent1"/>
          </a:fillRef>
          <a:effectRef idx="0">
            <a:schemeClr val="accent1"/>
          </a:effectRef>
          <a:fontRef idx="minor">
            <a:schemeClr val="tx1"/>
          </a:fontRef>
        </p:style>
      </p:cxnSp>
      <p:sp>
        <p:nvSpPr>
          <p:cNvPr id="14" name="TextBox 3">
            <a:extLst>
              <a:ext uri="{FF2B5EF4-FFF2-40B4-BE49-F238E27FC236}">
                <a16:creationId xmlns:a16="http://schemas.microsoft.com/office/drawing/2014/main" id="{77455DBA-D040-6D33-085C-E517488C69E2}"/>
              </a:ext>
            </a:extLst>
          </p:cNvPr>
          <p:cNvSpPr txBox="1"/>
          <p:nvPr/>
        </p:nvSpPr>
        <p:spPr>
          <a:xfrm>
            <a:off x="1319222" y="893551"/>
            <a:ext cx="5479797" cy="577081"/>
          </a:xfrm>
          <a:prstGeom prst="rect">
            <a:avLst/>
          </a:prstGeom>
        </p:spPr>
        <p:txBody>
          <a:bodyPr wrap="square" lIns="0" tIns="0" rIns="0" bIns="0" rtlCol="0" anchor="t">
            <a:spAutoFit/>
          </a:bodyPr>
          <a:lstStyle/>
          <a:p>
            <a:pPr>
              <a:lnSpc>
                <a:spcPts val="4480"/>
              </a:lnSpc>
            </a:pPr>
            <a:r>
              <a:rPr lang="en-US" sz="4800" b="1" dirty="0">
                <a:latin typeface="Arial" panose="020B0604020202020204" pitchFamily="34" charset="0"/>
                <a:cs typeface="Arial" panose="020B0604020202020204" pitchFamily="34" charset="0"/>
              </a:rPr>
              <a:t>Back in my Day</a:t>
            </a:r>
          </a:p>
        </p:txBody>
      </p:sp>
      <p:pic>
        <p:nvPicPr>
          <p:cNvPr id="2" name="Picture 1">
            <a:extLst>
              <a:ext uri="{FF2B5EF4-FFF2-40B4-BE49-F238E27FC236}">
                <a16:creationId xmlns:a16="http://schemas.microsoft.com/office/drawing/2014/main" id="{D504F0BB-BDBA-18DB-3AE3-F32ABE93EDE8}"/>
              </a:ext>
            </a:extLst>
          </p:cNvPr>
          <p:cNvPicPr>
            <a:picLocks noChangeAspect="1"/>
          </p:cNvPicPr>
          <p:nvPr/>
        </p:nvPicPr>
        <p:blipFill>
          <a:blip r:embed="rId3"/>
          <a:stretch>
            <a:fillRect/>
          </a:stretch>
        </p:blipFill>
        <p:spPr>
          <a:xfrm>
            <a:off x="332418" y="620488"/>
            <a:ext cx="986804" cy="986804"/>
          </a:xfrm>
          <a:prstGeom prst="rect">
            <a:avLst/>
          </a:prstGeom>
        </p:spPr>
      </p:pic>
      <p:grpSp>
        <p:nvGrpSpPr>
          <p:cNvPr id="4" name="Group 3">
            <a:extLst>
              <a:ext uri="{FF2B5EF4-FFF2-40B4-BE49-F238E27FC236}">
                <a16:creationId xmlns:a16="http://schemas.microsoft.com/office/drawing/2014/main" id="{BC909C7A-57DF-D737-DD81-353BB27DA288}"/>
              </a:ext>
            </a:extLst>
          </p:cNvPr>
          <p:cNvGrpSpPr/>
          <p:nvPr/>
        </p:nvGrpSpPr>
        <p:grpSpPr>
          <a:xfrm>
            <a:off x="501278" y="1905157"/>
            <a:ext cx="4929047" cy="4843759"/>
            <a:chOff x="-58169" y="91595"/>
            <a:chExt cx="5171168" cy="5171168"/>
          </a:xfrm>
        </p:grpSpPr>
        <p:sp>
          <p:nvSpPr>
            <p:cNvPr id="6" name="Oval 5">
              <a:extLst>
                <a:ext uri="{FF2B5EF4-FFF2-40B4-BE49-F238E27FC236}">
                  <a16:creationId xmlns:a16="http://schemas.microsoft.com/office/drawing/2014/main" id="{FCEEBBCD-AE88-8867-6E3B-28725E2FBEEB}"/>
                </a:ext>
              </a:extLst>
            </p:cNvPr>
            <p:cNvSpPr/>
            <p:nvPr/>
          </p:nvSpPr>
          <p:spPr>
            <a:xfrm>
              <a:off x="-58169" y="91595"/>
              <a:ext cx="5171168" cy="5171168"/>
            </a:xfrm>
            <a:prstGeom prst="ellipse">
              <a:avLst/>
            </a:prstGeom>
            <a:solidFill>
              <a:srgbClr val="00989C">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8" name="Oval 4">
              <a:extLst>
                <a:ext uri="{FF2B5EF4-FFF2-40B4-BE49-F238E27FC236}">
                  <a16:creationId xmlns:a16="http://schemas.microsoft.com/office/drawing/2014/main" id="{9E7855B1-39F6-562F-DE57-CCFDA3756448}"/>
                </a:ext>
              </a:extLst>
            </p:cNvPr>
            <p:cNvSpPr txBox="1"/>
            <p:nvPr/>
          </p:nvSpPr>
          <p:spPr>
            <a:xfrm>
              <a:off x="1036627" y="701387"/>
              <a:ext cx="2981574" cy="395158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ts val="0"/>
                </a:spcAft>
                <a:buFont typeface="Arial" panose="020B0604020202020204" pitchFamily="34" charset="0"/>
                <a:buNone/>
              </a:pPr>
              <a:r>
                <a:rPr lang="en-US" sz="2900" b="1" kern="1200" dirty="0">
                  <a:latin typeface="Arial" panose="020B0604020202020204" pitchFamily="34" charset="0"/>
                  <a:ea typeface="Times New Roman" panose="02020603050405020304" pitchFamily="18" charset="0"/>
                </a:rPr>
                <a:t>Trust the </a:t>
              </a:r>
            </a:p>
            <a:p>
              <a:pPr marL="0" lvl="0" indent="0" algn="ctr" defTabSz="1289050">
                <a:lnSpc>
                  <a:spcPct val="90000"/>
                </a:lnSpc>
                <a:spcBef>
                  <a:spcPct val="0"/>
                </a:spcBef>
                <a:spcAft>
                  <a:spcPts val="0"/>
                </a:spcAft>
                <a:buFont typeface="Arial" panose="020B0604020202020204" pitchFamily="34" charset="0"/>
                <a:buNone/>
              </a:pPr>
              <a:r>
                <a:rPr lang="en-US" sz="2900" b="1" kern="1200" dirty="0">
                  <a:latin typeface="Arial" panose="020B0604020202020204" pitchFamily="34" charset="0"/>
                  <a:ea typeface="Times New Roman" panose="02020603050405020304" pitchFamily="18" charset="0"/>
                </a:rPr>
                <a:t>process</a:t>
              </a:r>
            </a:p>
            <a:p>
              <a:pPr marL="0" lvl="0" indent="0" algn="ctr" defTabSz="1289050">
                <a:lnSpc>
                  <a:spcPct val="90000"/>
                </a:lnSpc>
                <a:spcBef>
                  <a:spcPct val="0"/>
                </a:spcBef>
                <a:spcAft>
                  <a:spcPts val="0"/>
                </a:spcAft>
                <a:buFont typeface="Arial" panose="020B0604020202020204" pitchFamily="34" charset="0"/>
                <a:buNone/>
              </a:pPr>
              <a:endParaRPr lang="en-US" sz="2900" b="1" kern="1200" dirty="0">
                <a:effectLst/>
                <a:latin typeface="Arial" panose="020B0604020202020204" pitchFamily="34" charset="0"/>
                <a:ea typeface="Times New Roman" panose="02020603050405020304" pitchFamily="18" charset="0"/>
              </a:endParaRPr>
            </a:p>
            <a:p>
              <a:pPr marL="0" lvl="0" indent="0" algn="ctr" defTabSz="1289050">
                <a:lnSpc>
                  <a:spcPct val="90000"/>
                </a:lnSpc>
                <a:spcBef>
                  <a:spcPct val="0"/>
                </a:spcBef>
                <a:spcAft>
                  <a:spcPts val="0"/>
                </a:spcAft>
                <a:buFont typeface="Arial" panose="020B0604020202020204" pitchFamily="34" charset="0"/>
                <a:buNone/>
              </a:pPr>
              <a:r>
                <a:rPr lang="en-US" sz="2900" b="1" kern="1200" dirty="0">
                  <a:solidFill>
                    <a:schemeClr val="bg1"/>
                  </a:solidFill>
                  <a:effectLst/>
                  <a:latin typeface="Arial" panose="020B0604020202020204" pitchFamily="34" charset="0"/>
                  <a:ea typeface="Times New Roman" panose="02020603050405020304" pitchFamily="18" charset="0"/>
                </a:rPr>
                <a:t>Pride in prioritizing work </a:t>
              </a:r>
            </a:p>
            <a:p>
              <a:pPr marL="0" lvl="0" indent="0" algn="ctr" defTabSz="1289050">
                <a:lnSpc>
                  <a:spcPct val="90000"/>
                </a:lnSpc>
                <a:spcBef>
                  <a:spcPct val="0"/>
                </a:spcBef>
                <a:spcAft>
                  <a:spcPts val="0"/>
                </a:spcAft>
                <a:buFont typeface="Arial" panose="020B0604020202020204" pitchFamily="34" charset="0"/>
                <a:buNone/>
              </a:pPr>
              <a:endParaRPr lang="en-US" sz="2900" b="1" kern="1200" dirty="0">
                <a:effectLst/>
                <a:latin typeface="Arial" panose="020B0604020202020204" pitchFamily="34" charset="0"/>
                <a:ea typeface="Times New Roman" panose="02020603050405020304" pitchFamily="18" charset="0"/>
              </a:endParaRPr>
            </a:p>
            <a:p>
              <a:pPr marL="0" lvl="0" indent="0" algn="ctr" defTabSz="1289050">
                <a:lnSpc>
                  <a:spcPct val="90000"/>
                </a:lnSpc>
                <a:spcBef>
                  <a:spcPct val="0"/>
                </a:spcBef>
                <a:spcAft>
                  <a:spcPts val="0"/>
                </a:spcAft>
                <a:buFont typeface="Arial" panose="020B0604020202020204" pitchFamily="34" charset="0"/>
                <a:buNone/>
              </a:pPr>
              <a:r>
                <a:rPr lang="en-US" sz="2900" b="1" kern="1200" dirty="0">
                  <a:effectLst/>
                  <a:latin typeface="Arial" panose="020B0604020202020204" pitchFamily="34" charset="0"/>
                  <a:ea typeface="Times New Roman" panose="02020603050405020304" pitchFamily="18" charset="0"/>
                </a:rPr>
                <a:t>Less formal hierarchy </a:t>
              </a:r>
              <a:r>
                <a:rPr lang="en-US" sz="2900" b="1" kern="1200" dirty="0">
                  <a:effectLst/>
                  <a:latin typeface="Arial" panose="020B0604020202020204" pitchFamily="34" charset="0"/>
                  <a:ea typeface="Times New Roman" panose="02020603050405020304" pitchFamily="18" charset="0"/>
                  <a:sym typeface="Wingdings" pitchFamily="2" charset="2"/>
                </a:rPr>
                <a:t></a:t>
              </a:r>
              <a:r>
                <a:rPr lang="en-US" sz="2900" b="1" kern="1200" dirty="0">
                  <a:effectLst/>
                  <a:latin typeface="Arial" panose="020B0604020202020204" pitchFamily="34" charset="0"/>
                  <a:ea typeface="Times New Roman" panose="02020603050405020304" pitchFamily="18" charset="0"/>
                </a:rPr>
                <a:t> worse education </a:t>
              </a:r>
              <a:endParaRPr lang="en-US" sz="2900" kern="1200" dirty="0"/>
            </a:p>
          </p:txBody>
        </p:sp>
      </p:grpSp>
      <p:sp>
        <p:nvSpPr>
          <p:cNvPr id="5" name="TextBox 4">
            <a:extLst>
              <a:ext uri="{FF2B5EF4-FFF2-40B4-BE49-F238E27FC236}">
                <a16:creationId xmlns:a16="http://schemas.microsoft.com/office/drawing/2014/main" id="{C3B6E877-5BA0-C2E3-3DD2-2E6777760CC7}"/>
              </a:ext>
            </a:extLst>
          </p:cNvPr>
          <p:cNvSpPr txBox="1"/>
          <p:nvPr/>
        </p:nvSpPr>
        <p:spPr>
          <a:xfrm>
            <a:off x="5735411" y="2859613"/>
            <a:ext cx="6180364" cy="2677656"/>
          </a:xfrm>
          <a:prstGeom prst="rect">
            <a:avLst/>
          </a:prstGeom>
          <a:noFill/>
        </p:spPr>
        <p:txBody>
          <a:bodyPr wrap="square">
            <a:spAutoFit/>
          </a:bodyPr>
          <a:lstStyle/>
          <a:p>
            <a:pPr marL="0" marR="0" algn="ctr">
              <a:spcBef>
                <a:spcPts val="0"/>
              </a:spcBef>
              <a:spcAft>
                <a:spcPts val="0"/>
              </a:spcAft>
            </a:pPr>
            <a:r>
              <a:rPr lang="en-US" sz="3000" dirty="0">
                <a:solidFill>
                  <a:srgbClr val="000000"/>
                </a:solidFill>
                <a:effectLst/>
                <a:latin typeface="Arial" panose="020B0604020202020204" pitchFamily="34" charset="0"/>
                <a:ea typeface="Times New Roman" panose="02020603050405020304" pitchFamily="18" charset="0"/>
              </a:rPr>
              <a:t>“There was </a:t>
            </a:r>
            <a:r>
              <a:rPr lang="en-US" sz="3000" b="1" dirty="0">
                <a:solidFill>
                  <a:srgbClr val="000000"/>
                </a:solidFill>
                <a:effectLst/>
                <a:latin typeface="Arial" panose="020B0604020202020204" pitchFamily="34" charset="0"/>
                <a:ea typeface="Times New Roman" panose="02020603050405020304" pitchFamily="18" charset="0"/>
              </a:rPr>
              <a:t>a lot of pride</a:t>
            </a:r>
            <a:r>
              <a:rPr lang="en-US" sz="3000" dirty="0">
                <a:solidFill>
                  <a:srgbClr val="000000"/>
                </a:solidFill>
                <a:effectLst/>
                <a:latin typeface="Arial" panose="020B0604020202020204" pitchFamily="34" charset="0"/>
                <a:ea typeface="Times New Roman" panose="02020603050405020304" pitchFamily="18" charset="0"/>
              </a:rPr>
              <a:t>…some of our chiefs said, "</a:t>
            </a:r>
            <a:r>
              <a:rPr lang="en-US" sz="3000" b="1" dirty="0">
                <a:solidFill>
                  <a:srgbClr val="000000"/>
                </a:solidFill>
                <a:effectLst/>
                <a:latin typeface="Arial" panose="020B0604020202020204" pitchFamily="34" charset="0"/>
                <a:ea typeface="Times New Roman" panose="02020603050405020304" pitchFamily="18" charset="0"/>
              </a:rPr>
              <a:t>Yeah, my wife gave birth and I was in the OR and I just went afterwards</a:t>
            </a:r>
            <a:r>
              <a:rPr lang="en-US" sz="3000" dirty="0">
                <a:solidFill>
                  <a:srgbClr val="000000"/>
                </a:solidFill>
                <a:effectLst/>
                <a:latin typeface="Arial" panose="020B0604020202020204" pitchFamily="34" charset="0"/>
                <a:ea typeface="Times New Roman" panose="02020603050405020304" pitchFamily="18" charset="0"/>
              </a:rPr>
              <a:t>"…</a:t>
            </a:r>
          </a:p>
          <a:p>
            <a:pPr marL="0" marR="0" algn="ctr">
              <a:spcBef>
                <a:spcPts val="0"/>
              </a:spcBef>
              <a:spcAft>
                <a:spcPts val="0"/>
              </a:spcAft>
            </a:pPr>
            <a:r>
              <a:rPr lang="en-US" sz="3000" dirty="0">
                <a:solidFill>
                  <a:srgbClr val="000000"/>
                </a:solidFill>
                <a:effectLst/>
                <a:latin typeface="Arial" panose="020B0604020202020204" pitchFamily="34" charset="0"/>
                <a:ea typeface="Times New Roman" panose="02020603050405020304" pitchFamily="18" charset="0"/>
              </a:rPr>
              <a:t>"I haven't seen my kid for a week” </a:t>
            </a:r>
          </a:p>
          <a:p>
            <a:pPr marL="0" marR="0" algn="ctr">
              <a:spcBef>
                <a:spcPts val="0"/>
              </a:spcBef>
              <a:spcAft>
                <a:spcPts val="0"/>
              </a:spcAft>
            </a:pPr>
            <a:r>
              <a:rPr lang="en-US" b="1" i="1" dirty="0">
                <a:solidFill>
                  <a:srgbClr val="00989C"/>
                </a:solidFill>
                <a:effectLst/>
                <a:latin typeface="Arial" panose="020B0604020202020204" pitchFamily="34" charset="0"/>
                <a:ea typeface="Times New Roman" panose="02020603050405020304" pitchFamily="18" charset="0"/>
              </a:rPr>
              <a:t>Division Chief </a:t>
            </a:r>
            <a:endParaRPr lang="en-US" dirty="0">
              <a:solidFill>
                <a:srgbClr val="00989C"/>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DFF30F7-1620-3364-56B1-AD71B5289D36}"/>
              </a:ext>
            </a:extLst>
          </p:cNvPr>
          <p:cNvSpPr txBox="1"/>
          <p:nvPr/>
        </p:nvSpPr>
        <p:spPr>
          <a:xfrm>
            <a:off x="1747157" y="3184071"/>
            <a:ext cx="2432957" cy="1518558"/>
          </a:xfrm>
          <a:prstGeom prst="rect">
            <a:avLst/>
          </a:prstGeom>
          <a:noFill/>
          <a:ln w="19050">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294292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E85F016-C955-2D76-D15E-3027C4B6975B}"/>
              </a:ext>
            </a:extLst>
          </p:cNvPr>
          <p:cNvCxnSpPr/>
          <p:nvPr/>
        </p:nvCxnSpPr>
        <p:spPr>
          <a:xfrm>
            <a:off x="-65315" y="1756224"/>
            <a:ext cx="12322629" cy="0"/>
          </a:xfrm>
          <a:prstGeom prst="line">
            <a:avLst/>
          </a:prstGeom>
          <a:ln w="57150">
            <a:solidFill>
              <a:srgbClr val="00989C"/>
            </a:solidFill>
          </a:ln>
        </p:spPr>
        <p:style>
          <a:lnRef idx="1">
            <a:schemeClr val="accent1"/>
          </a:lnRef>
          <a:fillRef idx="0">
            <a:schemeClr val="accent1"/>
          </a:fillRef>
          <a:effectRef idx="0">
            <a:schemeClr val="accent1"/>
          </a:effectRef>
          <a:fontRef idx="minor">
            <a:schemeClr val="tx1"/>
          </a:fontRef>
        </p:style>
      </p:cxnSp>
      <p:sp>
        <p:nvSpPr>
          <p:cNvPr id="14" name="TextBox 3">
            <a:extLst>
              <a:ext uri="{FF2B5EF4-FFF2-40B4-BE49-F238E27FC236}">
                <a16:creationId xmlns:a16="http://schemas.microsoft.com/office/drawing/2014/main" id="{77455DBA-D040-6D33-085C-E517488C69E2}"/>
              </a:ext>
            </a:extLst>
          </p:cNvPr>
          <p:cNvSpPr txBox="1"/>
          <p:nvPr/>
        </p:nvSpPr>
        <p:spPr>
          <a:xfrm>
            <a:off x="7300031" y="1090122"/>
            <a:ext cx="5479797" cy="577081"/>
          </a:xfrm>
          <a:prstGeom prst="rect">
            <a:avLst/>
          </a:prstGeom>
        </p:spPr>
        <p:txBody>
          <a:bodyPr wrap="square" lIns="0" tIns="0" rIns="0" bIns="0" rtlCol="0" anchor="t">
            <a:spAutoFit/>
          </a:bodyPr>
          <a:lstStyle/>
          <a:p>
            <a:pPr>
              <a:lnSpc>
                <a:spcPts val="4480"/>
              </a:lnSpc>
            </a:pPr>
            <a:r>
              <a:rPr lang="en-US" sz="4800" b="1" dirty="0">
                <a:latin typeface="Arial" panose="020B0604020202020204" pitchFamily="34" charset="0"/>
                <a:cs typeface="Arial" panose="020B0604020202020204" pitchFamily="34" charset="0"/>
              </a:rPr>
              <a:t>OK Boomer</a:t>
            </a:r>
          </a:p>
        </p:txBody>
      </p:sp>
      <p:pic>
        <p:nvPicPr>
          <p:cNvPr id="3" name="Picture 2">
            <a:extLst>
              <a:ext uri="{FF2B5EF4-FFF2-40B4-BE49-F238E27FC236}">
                <a16:creationId xmlns:a16="http://schemas.microsoft.com/office/drawing/2014/main" id="{FB566911-CB3C-E5C0-F4AE-809A01D581F5}"/>
              </a:ext>
            </a:extLst>
          </p:cNvPr>
          <p:cNvPicPr>
            <a:picLocks noChangeAspect="1"/>
          </p:cNvPicPr>
          <p:nvPr/>
        </p:nvPicPr>
        <p:blipFill>
          <a:blip r:embed="rId3"/>
          <a:stretch>
            <a:fillRect/>
          </a:stretch>
        </p:blipFill>
        <p:spPr>
          <a:xfrm>
            <a:off x="10908176" y="731343"/>
            <a:ext cx="935860" cy="935860"/>
          </a:xfrm>
          <a:prstGeom prst="rect">
            <a:avLst/>
          </a:prstGeom>
        </p:spPr>
      </p:pic>
      <p:grpSp>
        <p:nvGrpSpPr>
          <p:cNvPr id="5" name="Group 4">
            <a:extLst>
              <a:ext uri="{FF2B5EF4-FFF2-40B4-BE49-F238E27FC236}">
                <a16:creationId xmlns:a16="http://schemas.microsoft.com/office/drawing/2014/main" id="{F57298AD-A9DA-3A27-2E3A-63A622A701E0}"/>
              </a:ext>
            </a:extLst>
          </p:cNvPr>
          <p:cNvGrpSpPr/>
          <p:nvPr/>
        </p:nvGrpSpPr>
        <p:grpSpPr>
          <a:xfrm>
            <a:off x="6696057" y="1861931"/>
            <a:ext cx="4871209" cy="4960062"/>
            <a:chOff x="1425438" y="1188219"/>
            <a:chExt cx="5171168" cy="5171168"/>
          </a:xfrm>
        </p:grpSpPr>
        <p:sp>
          <p:nvSpPr>
            <p:cNvPr id="7" name="Oval 6">
              <a:extLst>
                <a:ext uri="{FF2B5EF4-FFF2-40B4-BE49-F238E27FC236}">
                  <a16:creationId xmlns:a16="http://schemas.microsoft.com/office/drawing/2014/main" id="{66881A15-E8A7-864E-3BF3-40DA94A05F00}"/>
                </a:ext>
              </a:extLst>
            </p:cNvPr>
            <p:cNvSpPr/>
            <p:nvPr/>
          </p:nvSpPr>
          <p:spPr>
            <a:xfrm>
              <a:off x="1425438" y="1188219"/>
              <a:ext cx="5171168" cy="5171168"/>
            </a:xfrm>
            <a:prstGeom prst="ellipse">
              <a:avLst/>
            </a:prstGeom>
            <a:solidFill>
              <a:srgbClr val="00989C">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9" name="Oval 4">
              <a:extLst>
                <a:ext uri="{FF2B5EF4-FFF2-40B4-BE49-F238E27FC236}">
                  <a16:creationId xmlns:a16="http://schemas.microsoft.com/office/drawing/2014/main" id="{0C1EF1F0-4E86-5B04-5989-4B3D14D54F17}"/>
                </a:ext>
              </a:extLst>
            </p:cNvPr>
            <p:cNvSpPr txBox="1"/>
            <p:nvPr/>
          </p:nvSpPr>
          <p:spPr>
            <a:xfrm>
              <a:off x="2520234" y="1798011"/>
              <a:ext cx="2981574" cy="395158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ts val="0"/>
                </a:spcAft>
                <a:buFont typeface="Arial" panose="020B0604020202020204" pitchFamily="34" charset="0"/>
                <a:buNone/>
              </a:pPr>
              <a:r>
                <a:rPr lang="en-US" sz="2900" b="1" kern="1200" dirty="0">
                  <a:latin typeface="Arial" panose="020B0604020202020204" pitchFamily="34" charset="0"/>
                  <a:ea typeface="Times New Roman" panose="02020603050405020304" pitchFamily="18" charset="0"/>
                </a:rPr>
                <a:t>Challenge the “status-quo”</a:t>
              </a:r>
            </a:p>
            <a:p>
              <a:pPr marL="0" lvl="0" indent="0" algn="ctr" defTabSz="1289050">
                <a:lnSpc>
                  <a:spcPct val="90000"/>
                </a:lnSpc>
                <a:spcBef>
                  <a:spcPct val="0"/>
                </a:spcBef>
                <a:spcAft>
                  <a:spcPts val="0"/>
                </a:spcAft>
                <a:buFont typeface="Arial" panose="020B0604020202020204" pitchFamily="34" charset="0"/>
                <a:buNone/>
              </a:pPr>
              <a:endParaRPr lang="en-US" sz="2900" b="1" kern="1200" dirty="0">
                <a:effectLst/>
                <a:latin typeface="Arial" panose="020B0604020202020204" pitchFamily="34" charset="0"/>
                <a:ea typeface="Times New Roman" panose="02020603050405020304" pitchFamily="18" charset="0"/>
              </a:endParaRPr>
            </a:p>
            <a:p>
              <a:pPr marL="0" lvl="0" indent="0" algn="ctr" defTabSz="1289050">
                <a:lnSpc>
                  <a:spcPct val="90000"/>
                </a:lnSpc>
                <a:spcBef>
                  <a:spcPct val="0"/>
                </a:spcBef>
                <a:spcAft>
                  <a:spcPts val="0"/>
                </a:spcAft>
                <a:buFont typeface="Arial" panose="020B0604020202020204" pitchFamily="34" charset="0"/>
                <a:buNone/>
              </a:pPr>
              <a:r>
                <a:rPr lang="en-US" sz="2900" b="1" kern="1200" dirty="0">
                  <a:solidFill>
                    <a:schemeClr val="bg1"/>
                  </a:solidFill>
                  <a:latin typeface="Arial" panose="020B0604020202020204" pitchFamily="34" charset="0"/>
                  <a:ea typeface="Times New Roman" panose="02020603050405020304" pitchFamily="18" charset="0"/>
                </a:rPr>
                <a:t>Desire autonomy for life choices</a:t>
              </a:r>
            </a:p>
            <a:p>
              <a:pPr marL="0" lvl="0" indent="0" algn="ctr" defTabSz="1289050">
                <a:lnSpc>
                  <a:spcPct val="90000"/>
                </a:lnSpc>
                <a:spcBef>
                  <a:spcPct val="0"/>
                </a:spcBef>
                <a:spcAft>
                  <a:spcPts val="0"/>
                </a:spcAft>
                <a:buFont typeface="Arial" panose="020B0604020202020204" pitchFamily="34" charset="0"/>
                <a:buNone/>
              </a:pPr>
              <a:endParaRPr lang="en-US" sz="2900" b="1" kern="1200" dirty="0">
                <a:solidFill>
                  <a:schemeClr val="bg1"/>
                </a:solidFill>
                <a:latin typeface="Arial" panose="020B0604020202020204" pitchFamily="34" charset="0"/>
                <a:ea typeface="Times New Roman" panose="02020603050405020304" pitchFamily="18" charset="0"/>
              </a:endParaRPr>
            </a:p>
            <a:p>
              <a:pPr marL="0" lvl="0" indent="0" algn="ctr" defTabSz="1289050">
                <a:lnSpc>
                  <a:spcPct val="90000"/>
                </a:lnSpc>
                <a:spcBef>
                  <a:spcPct val="0"/>
                </a:spcBef>
                <a:spcAft>
                  <a:spcPts val="0"/>
                </a:spcAft>
                <a:buFont typeface="Arial" panose="020B0604020202020204" pitchFamily="34" charset="0"/>
                <a:buNone/>
              </a:pPr>
              <a:r>
                <a:rPr lang="en-US" sz="2900" b="1" kern="1200" dirty="0">
                  <a:solidFill>
                    <a:schemeClr val="tx1"/>
                  </a:solidFill>
                  <a:latin typeface="Arial" panose="020B0604020202020204" pitchFamily="34" charset="0"/>
                  <a:cs typeface="Arial" panose="020B0604020202020204" pitchFamily="34" charset="0"/>
                </a:rPr>
                <a:t>Less formal hierarchy </a:t>
              </a:r>
              <a:r>
                <a:rPr lang="en-US" sz="2900" b="1" kern="1200" dirty="0">
                  <a:solidFill>
                    <a:schemeClr val="tx1"/>
                  </a:solidFill>
                  <a:latin typeface="Arial" panose="020B0604020202020204" pitchFamily="34" charset="0"/>
                  <a:cs typeface="Arial" panose="020B0604020202020204" pitchFamily="34" charset="0"/>
                  <a:sym typeface="Wingdings" pitchFamily="2" charset="2"/>
                </a:rPr>
                <a:t></a:t>
              </a:r>
              <a:r>
                <a:rPr lang="en-US" sz="2900" b="1" kern="1200" dirty="0">
                  <a:solidFill>
                    <a:schemeClr val="tx1"/>
                  </a:solidFill>
                  <a:latin typeface="Arial" panose="020B0604020202020204" pitchFamily="34" charset="0"/>
                  <a:cs typeface="Arial" panose="020B0604020202020204" pitchFamily="34" charset="0"/>
                </a:rPr>
                <a:t> </a:t>
              </a:r>
            </a:p>
            <a:p>
              <a:pPr marL="0" lvl="0" indent="0" algn="ctr" defTabSz="1289050">
                <a:lnSpc>
                  <a:spcPct val="90000"/>
                </a:lnSpc>
                <a:spcBef>
                  <a:spcPct val="0"/>
                </a:spcBef>
                <a:spcAft>
                  <a:spcPts val="0"/>
                </a:spcAft>
                <a:buFont typeface="Arial" panose="020B0604020202020204" pitchFamily="34" charset="0"/>
                <a:buNone/>
              </a:pPr>
              <a:r>
                <a:rPr lang="en-US" sz="2900" b="1" kern="1200" dirty="0">
                  <a:solidFill>
                    <a:schemeClr val="tx1"/>
                  </a:solidFill>
                  <a:latin typeface="Arial" panose="020B0604020202020204" pitchFamily="34" charset="0"/>
                  <a:cs typeface="Arial" panose="020B0604020202020204" pitchFamily="34" charset="0"/>
                </a:rPr>
                <a:t>more support</a:t>
              </a:r>
              <a:endParaRPr lang="en-US" sz="2900" kern="1200" dirty="0"/>
            </a:p>
          </p:txBody>
        </p:sp>
      </p:grpSp>
      <p:sp>
        <p:nvSpPr>
          <p:cNvPr id="4" name="TextBox 3">
            <a:extLst>
              <a:ext uri="{FF2B5EF4-FFF2-40B4-BE49-F238E27FC236}">
                <a16:creationId xmlns:a16="http://schemas.microsoft.com/office/drawing/2014/main" id="{FB6D4D7B-C787-22BE-F20F-6A11E3143E8B}"/>
              </a:ext>
            </a:extLst>
          </p:cNvPr>
          <p:cNvSpPr txBox="1"/>
          <p:nvPr/>
        </p:nvSpPr>
        <p:spPr>
          <a:xfrm>
            <a:off x="163976" y="2173024"/>
            <a:ext cx="6351123" cy="3970318"/>
          </a:xfrm>
          <a:prstGeom prst="rect">
            <a:avLst/>
          </a:prstGeom>
          <a:noFill/>
        </p:spPr>
        <p:txBody>
          <a:bodyPr wrap="square">
            <a:spAutoFit/>
          </a:bodyPr>
          <a:lstStyle/>
          <a:p>
            <a:pPr marL="0" marR="0" algn="ctr">
              <a:spcBef>
                <a:spcPts val="0"/>
              </a:spcBef>
              <a:spcAft>
                <a:spcPts val="0"/>
              </a:spcAft>
            </a:pP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“We're </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sick of being discounted as millennials </a:t>
            </a: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who don't want to work very hard when really</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we're asking is for </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opportunity to do this our way. </a:t>
            </a: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 </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 asking for my job to be easier</a:t>
            </a:r>
            <a:r>
              <a:rPr lang="en-US" sz="26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 going to take my best care of my patients, but also know that</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know my limitations</a:t>
            </a: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know the</a:t>
            </a: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things that are sacred for me to be at”</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i="1" dirty="0">
                <a:solidFill>
                  <a:srgbClr val="00989C"/>
                </a:solidFill>
                <a:effectLst/>
                <a:latin typeface="Arial" panose="020B0604020202020204" pitchFamily="34" charset="0"/>
                <a:ea typeface="Times New Roman" panose="02020603050405020304" pitchFamily="18" charset="0"/>
                <a:cs typeface="Arial" panose="020B0604020202020204" pitchFamily="34" charset="0"/>
              </a:rPr>
              <a:t>Senior Resident</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p:txBody>
      </p:sp>
      <p:sp>
        <p:nvSpPr>
          <p:cNvPr id="6" name="TextBox 5">
            <a:extLst>
              <a:ext uri="{FF2B5EF4-FFF2-40B4-BE49-F238E27FC236}">
                <a16:creationId xmlns:a16="http://schemas.microsoft.com/office/drawing/2014/main" id="{27D5F41C-B717-0582-924C-4C795FD33445}"/>
              </a:ext>
            </a:extLst>
          </p:cNvPr>
          <p:cNvSpPr txBox="1"/>
          <p:nvPr/>
        </p:nvSpPr>
        <p:spPr>
          <a:xfrm>
            <a:off x="7821264" y="3429000"/>
            <a:ext cx="2620792" cy="1518558"/>
          </a:xfrm>
          <a:prstGeom prst="rect">
            <a:avLst/>
          </a:prstGeom>
          <a:noFill/>
          <a:ln w="19050">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4005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309AA4-AF4C-AB92-5A5E-1344448FB020}"/>
              </a:ext>
            </a:extLst>
          </p:cNvPr>
          <p:cNvSpPr txBox="1"/>
          <p:nvPr/>
        </p:nvSpPr>
        <p:spPr>
          <a:xfrm>
            <a:off x="3387289" y="286627"/>
            <a:ext cx="5417422" cy="577081"/>
          </a:xfrm>
          <a:prstGeom prst="rect">
            <a:avLst/>
          </a:prstGeom>
        </p:spPr>
        <p:txBody>
          <a:bodyPr wrap="square" lIns="0" tIns="0" rIns="0" bIns="0" rtlCol="0" anchor="t">
            <a:spAutoFit/>
          </a:bodyPr>
          <a:lstStyle/>
          <a:p>
            <a:pPr algn="ctr">
              <a:lnSpc>
                <a:spcPts val="4480"/>
              </a:lnSpc>
            </a:pPr>
            <a:r>
              <a:rPr lang="en-US" sz="4800" b="1" dirty="0">
                <a:solidFill>
                  <a:srgbClr val="00989C"/>
                </a:solidFill>
                <a:latin typeface="Arial" panose="020B0604020202020204" pitchFamily="34" charset="0"/>
                <a:cs typeface="Arial" panose="020B0604020202020204" pitchFamily="34" charset="0"/>
              </a:rPr>
              <a:t>Bridging the Gap</a:t>
            </a:r>
          </a:p>
        </p:txBody>
      </p:sp>
      <p:sp>
        <p:nvSpPr>
          <p:cNvPr id="13" name="Rectangle 12">
            <a:extLst>
              <a:ext uri="{FF2B5EF4-FFF2-40B4-BE49-F238E27FC236}">
                <a16:creationId xmlns:a16="http://schemas.microsoft.com/office/drawing/2014/main" id="{C292FAD8-6B50-CE72-90DD-053FE9E40E11}"/>
              </a:ext>
            </a:extLst>
          </p:cNvPr>
          <p:cNvSpPr/>
          <p:nvPr/>
        </p:nvSpPr>
        <p:spPr>
          <a:xfrm>
            <a:off x="3701813" y="4083719"/>
            <a:ext cx="6286150" cy="17877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TextBox 6">
            <a:extLst>
              <a:ext uri="{FF2B5EF4-FFF2-40B4-BE49-F238E27FC236}">
                <a16:creationId xmlns:a16="http://schemas.microsoft.com/office/drawing/2014/main" id="{274E25A9-9262-BECC-3750-794D05D2241F}"/>
              </a:ext>
            </a:extLst>
          </p:cNvPr>
          <p:cNvSpPr txBox="1"/>
          <p:nvPr/>
        </p:nvSpPr>
        <p:spPr>
          <a:xfrm>
            <a:off x="6419846" y="3950044"/>
            <a:ext cx="6435611" cy="430887"/>
          </a:xfrm>
          <a:prstGeom prst="rect">
            <a:avLst/>
          </a:prstGeom>
          <a:noFill/>
        </p:spPr>
        <p:txBody>
          <a:bodyPr wrap="square">
            <a:spAutoFit/>
          </a:bodyPr>
          <a:lstStyle/>
          <a:p>
            <a:pPr algn="ctr" defTabSz="755650">
              <a:spcBef>
                <a:spcPct val="0"/>
              </a:spcBef>
              <a:spcAft>
                <a:spcPct val="35000"/>
              </a:spcAft>
            </a:pPr>
            <a:r>
              <a:rPr lang="en-US" sz="2200" kern="1200" dirty="0">
                <a:solidFill>
                  <a:schemeClr val="tx1"/>
                </a:solidFill>
                <a:latin typeface="Arial" panose="020B0604020202020204" pitchFamily="34" charset="0"/>
                <a:cs typeface="Arial" panose="020B0604020202020204" pitchFamily="34" charset="0"/>
              </a:rPr>
              <a:t> </a:t>
            </a:r>
          </a:p>
        </p:txBody>
      </p:sp>
      <p:graphicFrame>
        <p:nvGraphicFramePr>
          <p:cNvPr id="20" name="Diagram 19">
            <a:extLst>
              <a:ext uri="{FF2B5EF4-FFF2-40B4-BE49-F238E27FC236}">
                <a16:creationId xmlns:a16="http://schemas.microsoft.com/office/drawing/2014/main" id="{B42F7A14-9870-D1F3-C564-A850743B013F}"/>
              </a:ext>
            </a:extLst>
          </p:cNvPr>
          <p:cNvGraphicFramePr/>
          <p:nvPr/>
        </p:nvGraphicFramePr>
        <p:xfrm>
          <a:off x="1551273" y="1304491"/>
          <a:ext cx="9317420" cy="572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21">
            <a:extLst>
              <a:ext uri="{FF2B5EF4-FFF2-40B4-BE49-F238E27FC236}">
                <a16:creationId xmlns:a16="http://schemas.microsoft.com/office/drawing/2014/main" id="{1B5582B1-8F30-44B6-2FFA-A4AF26FEB81C}"/>
              </a:ext>
            </a:extLst>
          </p:cNvPr>
          <p:cNvSpPr/>
          <p:nvPr/>
        </p:nvSpPr>
        <p:spPr>
          <a:xfrm rot="17299122">
            <a:off x="350812" y="2607077"/>
            <a:ext cx="3699665" cy="1643844"/>
          </a:xfrm>
          <a:prstGeom prst="rect">
            <a:avLst/>
          </a:prstGeom>
          <a:noFill/>
          <a:ln>
            <a:noFill/>
          </a:ln>
          <a:effectLst>
            <a:softEdge rad="0"/>
          </a:effectLst>
        </p:spPr>
        <p:txBody>
          <a:bodyPr wrap="square" lIns="91440" tIns="45720" rIns="91440" bIns="45720">
            <a:prstTxWarp prst="textArchUp">
              <a:avLst/>
            </a:prstTxWarp>
            <a:spAutoFit/>
          </a:bodyPr>
          <a:lstStyle/>
          <a:p>
            <a:pPr algn="ctr"/>
            <a:r>
              <a:rPr lang="en-US" sz="5400" b="1" dirty="0">
                <a:ln w="22225">
                  <a:solidFill>
                    <a:srgbClr val="00989C"/>
                  </a:solidFill>
                  <a:prstDash val="solid"/>
                </a:ln>
              </a:rPr>
              <a:t>Back in My Day</a:t>
            </a:r>
          </a:p>
        </p:txBody>
      </p:sp>
      <p:sp>
        <p:nvSpPr>
          <p:cNvPr id="23" name="Rectangle 22">
            <a:extLst>
              <a:ext uri="{FF2B5EF4-FFF2-40B4-BE49-F238E27FC236}">
                <a16:creationId xmlns:a16="http://schemas.microsoft.com/office/drawing/2014/main" id="{6B4A28C6-7188-B731-4567-40849357AD72}"/>
              </a:ext>
            </a:extLst>
          </p:cNvPr>
          <p:cNvSpPr/>
          <p:nvPr/>
        </p:nvSpPr>
        <p:spPr>
          <a:xfrm rot="3947586">
            <a:off x="6077815" y="1520265"/>
            <a:ext cx="5047218" cy="4662084"/>
          </a:xfrm>
          <a:prstGeom prst="rect">
            <a:avLst/>
          </a:prstGeom>
          <a:noFill/>
        </p:spPr>
        <p:txBody>
          <a:bodyPr wrap="square" lIns="91440" tIns="45720" rIns="91440" bIns="45720">
            <a:prstTxWarp prst="textArchUp">
              <a:avLst/>
            </a:prstTxWarp>
            <a:spAutoFit/>
          </a:bodyPr>
          <a:lstStyle/>
          <a:p>
            <a:pPr algn="ctr"/>
            <a:r>
              <a:rPr lang="en-US" sz="5400" b="1" dirty="0">
                <a:ln w="22225">
                  <a:solidFill>
                    <a:srgbClr val="00989C"/>
                  </a:solidFill>
                  <a:prstDash val="solid"/>
                </a:ln>
              </a:rPr>
              <a:t>OK Boomer</a:t>
            </a:r>
          </a:p>
        </p:txBody>
      </p:sp>
      <p:sp>
        <p:nvSpPr>
          <p:cNvPr id="24" name="TextBox 23">
            <a:extLst>
              <a:ext uri="{FF2B5EF4-FFF2-40B4-BE49-F238E27FC236}">
                <a16:creationId xmlns:a16="http://schemas.microsoft.com/office/drawing/2014/main" id="{22CFE81B-97AD-95F7-6AAA-E66A0264309D}"/>
              </a:ext>
            </a:extLst>
          </p:cNvPr>
          <p:cNvSpPr txBox="1"/>
          <p:nvPr/>
        </p:nvSpPr>
        <p:spPr>
          <a:xfrm>
            <a:off x="5301095" y="1737758"/>
            <a:ext cx="1624362" cy="4691921"/>
          </a:xfrm>
          <a:prstGeom prst="rect">
            <a:avLst/>
          </a:prstGeom>
          <a:noFill/>
          <a:ln w="22225">
            <a:solidFill>
              <a:schemeClr val="tx1"/>
            </a:solidFill>
          </a:ln>
        </p:spPr>
        <p:txBody>
          <a:bodyPr wrap="square" rtlCol="0">
            <a:spAutoFit/>
          </a:bodyPr>
          <a:lstStyle/>
          <a:p>
            <a:endParaRPr lang="en-US" dirty="0"/>
          </a:p>
        </p:txBody>
      </p:sp>
      <p:pic>
        <p:nvPicPr>
          <p:cNvPr id="8194" name="Picture 2" descr="Search Icon 632208">
            <a:extLst>
              <a:ext uri="{FF2B5EF4-FFF2-40B4-BE49-F238E27FC236}">
                <a16:creationId xmlns:a16="http://schemas.microsoft.com/office/drawing/2014/main" id="{D600D445-94E8-56F5-03A2-10D2A5DD56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6998" y="2773288"/>
            <a:ext cx="2304636" cy="2304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ridge Icon 2303974">
            <a:extLst>
              <a:ext uri="{FF2B5EF4-FFF2-40B4-BE49-F238E27FC236}">
                <a16:creationId xmlns:a16="http://schemas.microsoft.com/office/drawing/2014/main" id="{4617F292-4577-6A1F-022A-F44463A235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3682" y="262260"/>
            <a:ext cx="2304636" cy="230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20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292FAD8-6B50-CE72-90DD-053FE9E40E11}"/>
              </a:ext>
            </a:extLst>
          </p:cNvPr>
          <p:cNvSpPr/>
          <p:nvPr/>
        </p:nvSpPr>
        <p:spPr>
          <a:xfrm>
            <a:off x="3701813" y="4083719"/>
            <a:ext cx="6286150" cy="17877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TextBox 6">
            <a:extLst>
              <a:ext uri="{FF2B5EF4-FFF2-40B4-BE49-F238E27FC236}">
                <a16:creationId xmlns:a16="http://schemas.microsoft.com/office/drawing/2014/main" id="{274E25A9-9262-BECC-3750-794D05D2241F}"/>
              </a:ext>
            </a:extLst>
          </p:cNvPr>
          <p:cNvSpPr txBox="1"/>
          <p:nvPr/>
        </p:nvSpPr>
        <p:spPr>
          <a:xfrm>
            <a:off x="6419846" y="3950044"/>
            <a:ext cx="6435611" cy="430887"/>
          </a:xfrm>
          <a:prstGeom prst="rect">
            <a:avLst/>
          </a:prstGeom>
          <a:noFill/>
        </p:spPr>
        <p:txBody>
          <a:bodyPr wrap="square">
            <a:spAutoFit/>
          </a:bodyPr>
          <a:lstStyle/>
          <a:p>
            <a:pPr algn="ctr" defTabSz="755650">
              <a:spcBef>
                <a:spcPct val="0"/>
              </a:spcBef>
              <a:spcAft>
                <a:spcPct val="35000"/>
              </a:spcAft>
            </a:pPr>
            <a:r>
              <a:rPr lang="en-US" sz="2200" kern="1200" dirty="0">
                <a:solidFill>
                  <a:schemeClr val="tx1"/>
                </a:solidFill>
                <a:latin typeface="Arial" panose="020B0604020202020204" pitchFamily="34" charset="0"/>
                <a:cs typeface="Arial" panose="020B0604020202020204" pitchFamily="34" charset="0"/>
              </a:rPr>
              <a:t> </a:t>
            </a:r>
          </a:p>
        </p:txBody>
      </p:sp>
      <p:graphicFrame>
        <p:nvGraphicFramePr>
          <p:cNvPr id="20" name="Diagram 19">
            <a:extLst>
              <a:ext uri="{FF2B5EF4-FFF2-40B4-BE49-F238E27FC236}">
                <a16:creationId xmlns:a16="http://schemas.microsoft.com/office/drawing/2014/main" id="{B42F7A14-9870-D1F3-C564-A850743B013F}"/>
              </a:ext>
            </a:extLst>
          </p:cNvPr>
          <p:cNvGraphicFramePr/>
          <p:nvPr/>
        </p:nvGraphicFramePr>
        <p:xfrm>
          <a:off x="2856602" y="1123536"/>
          <a:ext cx="9831461" cy="5653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7D134A9-3B1F-3DE1-13F6-6D928FF3B70F}"/>
              </a:ext>
            </a:extLst>
          </p:cNvPr>
          <p:cNvSpPr txBox="1"/>
          <p:nvPr/>
        </p:nvSpPr>
        <p:spPr>
          <a:xfrm>
            <a:off x="2975488" y="2110990"/>
            <a:ext cx="6430780" cy="3293209"/>
          </a:xfrm>
          <a:prstGeom prst="rect">
            <a:avLst/>
          </a:prstGeom>
          <a:noFill/>
        </p:spPr>
        <p:txBody>
          <a:bodyPr wrap="square">
            <a:spAutoFit/>
          </a:bodyPr>
          <a:lstStyle/>
          <a:p>
            <a:pPr lvl="0" algn="ctr">
              <a:spcAft>
                <a:spcPts val="0"/>
              </a:spcAft>
            </a:pPr>
            <a:endParaRPr lang="en-US" sz="2600" b="1" dirty="0">
              <a:latin typeface="Arial" panose="020B0604020202020204" pitchFamily="34" charset="0"/>
            </a:endParaRPr>
          </a:p>
          <a:p>
            <a:pPr lvl="0" algn="ctr">
              <a:spcAft>
                <a:spcPts val="0"/>
              </a:spcAft>
            </a:pPr>
            <a:r>
              <a:rPr lang="en-US" sz="2600" b="1" dirty="0">
                <a:latin typeface="Arial" panose="020B0604020202020204" pitchFamily="34" charset="0"/>
              </a:rPr>
              <a:t>Change </a:t>
            </a:r>
          </a:p>
          <a:p>
            <a:pPr lvl="0" algn="ctr">
              <a:spcAft>
                <a:spcPts val="0"/>
              </a:spcAft>
            </a:pPr>
            <a:r>
              <a:rPr lang="en-US" sz="2600" b="1" dirty="0">
                <a:latin typeface="Arial" panose="020B0604020202020204" pitchFamily="34" charset="0"/>
              </a:rPr>
              <a:t>is imperative</a:t>
            </a:r>
          </a:p>
          <a:p>
            <a:pPr lvl="0" algn="ctr">
              <a:spcAft>
                <a:spcPts val="0"/>
              </a:spcAft>
            </a:pPr>
            <a:endParaRPr lang="en-US" sz="2600" b="1" dirty="0">
              <a:latin typeface="Arial" panose="020B0604020202020204" pitchFamily="34" charset="0"/>
            </a:endParaRPr>
          </a:p>
          <a:p>
            <a:pPr lvl="0" algn="ctr">
              <a:spcAft>
                <a:spcPts val="0"/>
              </a:spcAft>
            </a:pPr>
            <a:endParaRPr lang="en-US" sz="2600" b="1" dirty="0">
              <a:latin typeface="Arial" panose="020B0604020202020204" pitchFamily="34" charset="0"/>
            </a:endParaRPr>
          </a:p>
          <a:p>
            <a:pPr lvl="0" algn="ctr">
              <a:spcAft>
                <a:spcPts val="0"/>
              </a:spcAft>
            </a:pPr>
            <a:r>
              <a:rPr lang="en-US" sz="2600" b="1" dirty="0">
                <a:latin typeface="Arial" panose="020B0604020202020204" pitchFamily="34" charset="0"/>
              </a:rPr>
              <a:t>Improve training </a:t>
            </a:r>
          </a:p>
          <a:p>
            <a:pPr lvl="0" algn="ctr">
              <a:spcAft>
                <a:spcPts val="0"/>
              </a:spcAft>
            </a:pPr>
            <a:r>
              <a:rPr lang="en-US" sz="2600" b="1" dirty="0">
                <a:latin typeface="Arial" panose="020B0604020202020204" pitchFamily="34" charset="0"/>
              </a:rPr>
              <a:t>while maintaining</a:t>
            </a:r>
          </a:p>
          <a:p>
            <a:pPr lvl="0" algn="ctr">
              <a:spcAft>
                <a:spcPts val="0"/>
              </a:spcAft>
            </a:pPr>
            <a:r>
              <a:rPr lang="en-US" sz="2600" b="1" dirty="0">
                <a:latin typeface="Arial" panose="020B0604020202020204" pitchFamily="34" charset="0"/>
              </a:rPr>
              <a:t>necessary rigor </a:t>
            </a:r>
            <a:endParaRPr lang="en-US" sz="2600" b="1" dirty="0"/>
          </a:p>
        </p:txBody>
      </p:sp>
      <p:sp>
        <p:nvSpPr>
          <p:cNvPr id="5" name="Rectangle 4">
            <a:extLst>
              <a:ext uri="{FF2B5EF4-FFF2-40B4-BE49-F238E27FC236}">
                <a16:creationId xmlns:a16="http://schemas.microsoft.com/office/drawing/2014/main" id="{1F6F7E2E-2AAF-D634-336C-98A35BD97484}"/>
              </a:ext>
            </a:extLst>
          </p:cNvPr>
          <p:cNvSpPr/>
          <p:nvPr/>
        </p:nvSpPr>
        <p:spPr>
          <a:xfrm>
            <a:off x="3555453" y="939610"/>
            <a:ext cx="4887877" cy="2475946"/>
          </a:xfrm>
          <a:prstGeom prst="rect">
            <a:avLst/>
          </a:prstGeom>
          <a:noFill/>
        </p:spPr>
        <p:txBody>
          <a:bodyPr wrap="none" lIns="91440" tIns="45720" rIns="91440" bIns="45720">
            <a:prstTxWarp prst="textArchUp">
              <a:avLst/>
            </a:prstTxWarp>
            <a:spAutoFit/>
          </a:bodyPr>
          <a:lstStyle/>
          <a:p>
            <a:pPr algn="ctr"/>
            <a:r>
              <a:rPr lang="en-US" sz="5400" b="1" dirty="0">
                <a:ln w="22225">
                  <a:solidFill>
                    <a:srgbClr val="00989C"/>
                  </a:solidFill>
                  <a:prstDash val="solid"/>
                </a:ln>
              </a:rPr>
              <a:t>Bridging the Gap</a:t>
            </a:r>
          </a:p>
        </p:txBody>
      </p:sp>
      <p:sp>
        <p:nvSpPr>
          <p:cNvPr id="8" name="TextBox 7">
            <a:extLst>
              <a:ext uri="{FF2B5EF4-FFF2-40B4-BE49-F238E27FC236}">
                <a16:creationId xmlns:a16="http://schemas.microsoft.com/office/drawing/2014/main" id="{3ADAAE02-54EB-117D-2F54-A70FF2DE4AFE}"/>
              </a:ext>
            </a:extLst>
          </p:cNvPr>
          <p:cNvSpPr txBox="1"/>
          <p:nvPr/>
        </p:nvSpPr>
        <p:spPr>
          <a:xfrm>
            <a:off x="9235457" y="1249215"/>
            <a:ext cx="2970380" cy="5047536"/>
          </a:xfrm>
          <a:prstGeom prst="rect">
            <a:avLst/>
          </a:prstGeom>
          <a:noFill/>
          <a:ln w="22225">
            <a:noFill/>
          </a:ln>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remember these things with </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rose-colored glasses</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but something I'll never forget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 an intern, hearing [our PD] say, "</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Vacation and ventilator are the two reasons that you're not here</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training here was </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really tough, To the point [of]</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issues of burnout...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i="1" dirty="0">
                <a:solidFill>
                  <a:srgbClr val="1EB3BA"/>
                </a:solidFill>
                <a:effectLst/>
                <a:latin typeface="Arial" panose="020B0604020202020204" pitchFamily="34" charset="0"/>
                <a:ea typeface="Times New Roman" panose="02020603050405020304" pitchFamily="18" charset="0"/>
                <a:cs typeface="Arial" panose="020B0604020202020204" pitchFamily="34" charset="0"/>
              </a:rPr>
              <a:t>Program Director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000" b="1" i="1" dirty="0">
                <a:solidFill>
                  <a:srgbClr val="1EB3BA"/>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6F061391-4779-E832-777E-2864C7F8E90E}"/>
              </a:ext>
            </a:extLst>
          </p:cNvPr>
          <p:cNvSpPr txBox="1"/>
          <p:nvPr/>
        </p:nvSpPr>
        <p:spPr>
          <a:xfrm>
            <a:off x="29814" y="1249215"/>
            <a:ext cx="2882318" cy="5016758"/>
          </a:xfrm>
          <a:prstGeom prst="rect">
            <a:avLst/>
          </a:prstGeom>
          <a:noFill/>
          <a:ln w="22225">
            <a:noFill/>
          </a:ln>
        </p:spPr>
        <p:txBody>
          <a:bodyPr wrap="square">
            <a:spAutoFit/>
          </a:bodyPr>
          <a:lstStyle/>
          <a:p>
            <a:pPr marL="0" marR="0" algn="ctr">
              <a:spcBef>
                <a:spcPts val="0"/>
              </a:spcBef>
              <a:spcAft>
                <a:spcPts val="0"/>
              </a:spcAft>
            </a:pP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generation is what ends up being our mentors...They probably </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weren't treated…in a very nice way for their mental health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changes are definitely good</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but…</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maybe too much entitlement is a bad thing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need to] </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get somewhere in the middle</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800" b="1" i="1" dirty="0">
                <a:solidFill>
                  <a:srgbClr val="1EB3BA"/>
                </a:solidFill>
                <a:effectLst/>
                <a:latin typeface="Arial" panose="020B0604020202020204" pitchFamily="34" charset="0"/>
                <a:ea typeface="Times New Roman" panose="02020603050405020304" pitchFamily="18" charset="0"/>
                <a:cs typeface="Arial" panose="020B0604020202020204" pitchFamily="34" charset="0"/>
              </a:rPr>
              <a:t> Senior Resident</a:t>
            </a:r>
          </a:p>
          <a:p>
            <a:pPr marL="0" marR="0" algn="ctr">
              <a:spcBef>
                <a:spcPts val="0"/>
              </a:spcBef>
              <a:spcAft>
                <a:spcPts val="0"/>
              </a:spcAft>
            </a:pPr>
            <a:endParaRPr lang="en-US" b="1" i="1" dirty="0">
              <a:solidFill>
                <a:srgbClr val="1EB3BA"/>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1561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E85F016-C955-2D76-D15E-3027C4B6975B}"/>
              </a:ext>
            </a:extLst>
          </p:cNvPr>
          <p:cNvCxnSpPr/>
          <p:nvPr/>
        </p:nvCxnSpPr>
        <p:spPr>
          <a:xfrm>
            <a:off x="-65315" y="1756224"/>
            <a:ext cx="12322629" cy="0"/>
          </a:xfrm>
          <a:prstGeom prst="line">
            <a:avLst/>
          </a:prstGeom>
          <a:ln w="57150">
            <a:solidFill>
              <a:srgbClr val="00989C"/>
            </a:solidFill>
          </a:ln>
        </p:spPr>
        <p:style>
          <a:lnRef idx="1">
            <a:schemeClr val="accent1"/>
          </a:lnRef>
          <a:fillRef idx="0">
            <a:schemeClr val="accent1"/>
          </a:fillRef>
          <a:effectRef idx="0">
            <a:schemeClr val="accent1"/>
          </a:effectRef>
          <a:fontRef idx="minor">
            <a:schemeClr val="tx1"/>
          </a:fontRef>
        </p:style>
      </p:cxnSp>
      <p:sp>
        <p:nvSpPr>
          <p:cNvPr id="14" name="TextBox 3">
            <a:extLst>
              <a:ext uri="{FF2B5EF4-FFF2-40B4-BE49-F238E27FC236}">
                <a16:creationId xmlns:a16="http://schemas.microsoft.com/office/drawing/2014/main" id="{77455DBA-D040-6D33-085C-E517488C69E2}"/>
              </a:ext>
            </a:extLst>
          </p:cNvPr>
          <p:cNvSpPr txBox="1"/>
          <p:nvPr/>
        </p:nvSpPr>
        <p:spPr>
          <a:xfrm>
            <a:off x="347964" y="1050884"/>
            <a:ext cx="5479797" cy="577081"/>
          </a:xfrm>
          <a:prstGeom prst="rect">
            <a:avLst/>
          </a:prstGeom>
        </p:spPr>
        <p:txBody>
          <a:bodyPr wrap="square" lIns="0" tIns="0" rIns="0" bIns="0" rtlCol="0" anchor="t">
            <a:spAutoFit/>
          </a:bodyPr>
          <a:lstStyle/>
          <a:p>
            <a:pPr>
              <a:lnSpc>
                <a:spcPts val="4480"/>
              </a:lnSpc>
            </a:pPr>
            <a:r>
              <a:rPr lang="en-US" sz="4800" b="1" dirty="0">
                <a:latin typeface="Arial" panose="020B0604020202020204" pitchFamily="34" charset="0"/>
                <a:cs typeface="Arial" panose="020B0604020202020204" pitchFamily="34" charset="0"/>
              </a:rPr>
              <a:t>Summary</a:t>
            </a:r>
          </a:p>
        </p:txBody>
      </p:sp>
      <p:pic>
        <p:nvPicPr>
          <p:cNvPr id="2" name="Picture 1">
            <a:extLst>
              <a:ext uri="{FF2B5EF4-FFF2-40B4-BE49-F238E27FC236}">
                <a16:creationId xmlns:a16="http://schemas.microsoft.com/office/drawing/2014/main" id="{8E31DFAE-46F6-44FA-761E-AC42C864BC1E}"/>
              </a:ext>
            </a:extLst>
          </p:cNvPr>
          <p:cNvPicPr>
            <a:picLocks noChangeAspect="1"/>
          </p:cNvPicPr>
          <p:nvPr/>
        </p:nvPicPr>
        <p:blipFill>
          <a:blip r:embed="rId3"/>
          <a:stretch>
            <a:fillRect/>
          </a:stretch>
        </p:blipFill>
        <p:spPr>
          <a:xfrm>
            <a:off x="2932192" y="1884484"/>
            <a:ext cx="1655305" cy="1655305"/>
          </a:xfrm>
          <a:prstGeom prst="rect">
            <a:avLst/>
          </a:prstGeom>
        </p:spPr>
      </p:pic>
      <p:pic>
        <p:nvPicPr>
          <p:cNvPr id="8" name="Picture 7">
            <a:extLst>
              <a:ext uri="{FF2B5EF4-FFF2-40B4-BE49-F238E27FC236}">
                <a16:creationId xmlns:a16="http://schemas.microsoft.com/office/drawing/2014/main" id="{A5222BF7-03F0-5B3A-9253-37118D764936}"/>
              </a:ext>
            </a:extLst>
          </p:cNvPr>
          <p:cNvPicPr>
            <a:picLocks noChangeAspect="1"/>
          </p:cNvPicPr>
          <p:nvPr/>
        </p:nvPicPr>
        <p:blipFill>
          <a:blip r:embed="rId4"/>
          <a:stretch>
            <a:fillRect/>
          </a:stretch>
        </p:blipFill>
        <p:spPr>
          <a:xfrm>
            <a:off x="7257356" y="1884485"/>
            <a:ext cx="1655304" cy="1655304"/>
          </a:xfrm>
          <a:prstGeom prst="rect">
            <a:avLst/>
          </a:prstGeom>
        </p:spPr>
      </p:pic>
      <p:sp>
        <p:nvSpPr>
          <p:cNvPr id="10" name="TextBox 9">
            <a:extLst>
              <a:ext uri="{FF2B5EF4-FFF2-40B4-BE49-F238E27FC236}">
                <a16:creationId xmlns:a16="http://schemas.microsoft.com/office/drawing/2014/main" id="{907813EF-FBA3-DCF5-DE7E-BA0B8168B801}"/>
              </a:ext>
            </a:extLst>
          </p:cNvPr>
          <p:cNvSpPr txBox="1"/>
          <p:nvPr/>
        </p:nvSpPr>
        <p:spPr>
          <a:xfrm>
            <a:off x="995071" y="3911855"/>
            <a:ext cx="10201855" cy="2246769"/>
          </a:xfrm>
          <a:prstGeom prst="rect">
            <a:avLst/>
          </a:prstGeom>
          <a:noFill/>
          <a:ln w="22225">
            <a:solidFill>
              <a:schemeClr val="tx1"/>
            </a:solidFill>
          </a:ln>
        </p:spPr>
        <p:txBody>
          <a:bodyPr wrap="square">
            <a:spAutoFit/>
          </a:bodyPr>
          <a:lstStyle/>
          <a:p>
            <a:pPr marL="285750" marR="0" indent="-285750">
              <a:spcBef>
                <a:spcPts val="0"/>
              </a:spcBef>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GD are</a:t>
            </a:r>
            <a:r>
              <a:rPr lang="en-US" sz="2800" b="1" dirty="0">
                <a:latin typeface="Arial" panose="020B0604020202020204" pitchFamily="34" charset="0"/>
                <a:cs typeface="Arial" panose="020B0604020202020204" pitchFamily="34" charset="0"/>
              </a:rPr>
              <a:t> </a:t>
            </a:r>
            <a:r>
              <a:rPr lang="en-US" sz="2800" b="1" dirty="0">
                <a:solidFill>
                  <a:srgbClr val="00989C"/>
                </a:solidFill>
                <a:latin typeface="Arial" panose="020B0604020202020204" pitchFamily="34" charset="0"/>
                <a:cs typeface="Arial" panose="020B0604020202020204" pitchFamily="34" charset="0"/>
              </a:rPr>
              <a:t>less concrete </a:t>
            </a:r>
            <a:r>
              <a:rPr lang="en-US" sz="2800" dirty="0">
                <a:latin typeface="Arial" panose="020B0604020202020204" pitchFamily="34" charset="0"/>
                <a:cs typeface="Arial" panose="020B0604020202020204" pitchFamily="34" charset="0"/>
              </a:rPr>
              <a:t>than have been previously suggested</a:t>
            </a:r>
          </a:p>
          <a:p>
            <a:pPr marL="285750" marR="0" indent="-285750">
              <a:spcBef>
                <a:spcPts val="0"/>
              </a:spcBef>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Congruent with </a:t>
            </a:r>
            <a:r>
              <a:rPr lang="en-US" sz="2800" b="1" dirty="0">
                <a:solidFill>
                  <a:srgbClr val="00989C"/>
                </a:solidFill>
                <a:latin typeface="Arial" panose="020B0604020202020204" pitchFamily="34" charset="0"/>
                <a:cs typeface="Arial" panose="020B0604020202020204" pitchFamily="34" charset="0"/>
              </a:rPr>
              <a:t>sociology literature </a:t>
            </a:r>
          </a:p>
          <a:p>
            <a:pPr marL="285750" marR="0" indent="-285750">
              <a:spcBef>
                <a:spcPts val="0"/>
              </a:spcBef>
              <a:spcAft>
                <a:spcPts val="0"/>
              </a:spcAft>
              <a:buFont typeface="Arial" panose="020B0604020202020204" pitchFamily="34" charset="0"/>
              <a:buChar char="•"/>
            </a:pPr>
            <a:r>
              <a:rPr lang="en-US" sz="2800" b="1" dirty="0">
                <a:solidFill>
                  <a:srgbClr val="00989C"/>
                </a:solidFill>
                <a:latin typeface="Arial" panose="020B0604020202020204" pitchFamily="34" charset="0"/>
                <a:ea typeface="Times New Roman" panose="02020603050405020304" pitchFamily="18" charset="0"/>
              </a:rPr>
              <a:t>C</a:t>
            </a:r>
            <a:r>
              <a:rPr lang="en-US" sz="2800" b="1" dirty="0">
                <a:solidFill>
                  <a:srgbClr val="00989C"/>
                </a:solidFill>
                <a:effectLst/>
                <a:latin typeface="Arial" panose="020B0604020202020204" pitchFamily="34" charset="0"/>
                <a:ea typeface="Times New Roman" panose="02020603050405020304" pitchFamily="18" charset="0"/>
              </a:rPr>
              <a:t>ompromise</a:t>
            </a:r>
            <a:r>
              <a:rPr lang="en-US" sz="2800" dirty="0">
                <a:effectLst/>
                <a:latin typeface="Arial" panose="020B0604020202020204" pitchFamily="34" charset="0"/>
                <a:ea typeface="Times New Roman" panose="02020603050405020304" pitchFamily="18" charset="0"/>
              </a:rPr>
              <a:t> between traditionally ascribed generational characteristics</a:t>
            </a:r>
          </a:p>
          <a:p>
            <a:pPr marL="285750" marR="0" indent="-285750">
              <a:spcBef>
                <a:spcPts val="0"/>
              </a:spcBef>
              <a:spcAft>
                <a:spcPts val="0"/>
              </a:spcAft>
              <a:buFont typeface="Arial" panose="020B0604020202020204" pitchFamily="34" charset="0"/>
              <a:buChar char="•"/>
            </a:pPr>
            <a:r>
              <a:rPr lang="en-US" sz="2800" dirty="0">
                <a:effectLst/>
                <a:latin typeface="Arial" panose="020B0604020202020204" pitchFamily="34" charset="0"/>
                <a:ea typeface="Times New Roman" panose="02020603050405020304" pitchFamily="18" charset="0"/>
              </a:rPr>
              <a:t>Bridging understandings is an </a:t>
            </a:r>
            <a:r>
              <a:rPr lang="en-US" sz="2800" b="1" dirty="0">
                <a:solidFill>
                  <a:srgbClr val="00989C"/>
                </a:solidFill>
                <a:effectLst/>
                <a:latin typeface="Arial" panose="020B0604020202020204" pitchFamily="34" charset="0"/>
                <a:ea typeface="Times New Roman" panose="02020603050405020304" pitchFamily="18" charset="0"/>
              </a:rPr>
              <a:t>active joint process</a:t>
            </a:r>
            <a:endParaRPr lang="en-US" sz="2800" b="1" dirty="0">
              <a:solidFill>
                <a:srgbClr val="00989C"/>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2" descr="bridge Icon 2303974">
            <a:extLst>
              <a:ext uri="{FF2B5EF4-FFF2-40B4-BE49-F238E27FC236}">
                <a16:creationId xmlns:a16="http://schemas.microsoft.com/office/drawing/2014/main" id="{0905E9FE-8165-4E0E-EC7E-CC784EA3A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964" y="1382440"/>
            <a:ext cx="2659392" cy="26593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1A7E51-79FC-0B45-C61A-BE562C846207}"/>
              </a:ext>
            </a:extLst>
          </p:cNvPr>
          <p:cNvSpPr txBox="1"/>
          <p:nvPr/>
        </p:nvSpPr>
        <p:spPr>
          <a:xfrm>
            <a:off x="0" y="6396335"/>
            <a:ext cx="3352800" cy="461665"/>
          </a:xfrm>
          <a:prstGeom prst="rect">
            <a:avLst/>
          </a:prstGeom>
          <a:noFill/>
        </p:spPr>
        <p:txBody>
          <a:bodyPr wrap="square" rtlCol="0">
            <a:spAutoFit/>
          </a:bodyPr>
          <a:lstStyle/>
          <a:p>
            <a:r>
              <a:rPr lang="en-US" sz="1200" dirty="0" err="1"/>
              <a:t>Purhohen</a:t>
            </a:r>
            <a:r>
              <a:rPr lang="en-US" sz="1200" dirty="0"/>
              <a:t> Soc Sci Inf 2016</a:t>
            </a:r>
          </a:p>
          <a:p>
            <a:r>
              <a:rPr lang="en-US" sz="1200" dirty="0"/>
              <a:t>Jauregui Med Educ 2022 </a:t>
            </a:r>
          </a:p>
        </p:txBody>
      </p:sp>
      <p:pic>
        <p:nvPicPr>
          <p:cNvPr id="15" name="Picture 14" descr="A picture containing text&#10;&#10;Description automatically generated">
            <a:extLst>
              <a:ext uri="{FF2B5EF4-FFF2-40B4-BE49-F238E27FC236}">
                <a16:creationId xmlns:a16="http://schemas.microsoft.com/office/drawing/2014/main" id="{9AA0576D-AA2E-ACC8-4CC8-10337E2E222D}"/>
              </a:ext>
            </a:extLst>
          </p:cNvPr>
          <p:cNvPicPr>
            <a:picLocks noChangeAspect="1"/>
          </p:cNvPicPr>
          <p:nvPr/>
        </p:nvPicPr>
        <p:blipFill>
          <a:blip r:embed="rId6"/>
          <a:stretch>
            <a:fillRect/>
          </a:stretch>
        </p:blipFill>
        <p:spPr>
          <a:xfrm>
            <a:off x="9603264" y="6256290"/>
            <a:ext cx="2381907" cy="548800"/>
          </a:xfrm>
          <a:prstGeom prst="rect">
            <a:avLst/>
          </a:prstGeom>
        </p:spPr>
      </p:pic>
    </p:spTree>
    <p:extLst>
      <p:ext uri="{BB962C8B-B14F-4D97-AF65-F5344CB8AC3E}">
        <p14:creationId xmlns:p14="http://schemas.microsoft.com/office/powerpoint/2010/main" val="364602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71A7576-1A5F-1B4D-A42B-4E0E2056F65A}"/>
              </a:ext>
            </a:extLst>
          </p:cNvPr>
          <p:cNvCxnSpPr/>
          <p:nvPr/>
        </p:nvCxnSpPr>
        <p:spPr>
          <a:xfrm>
            <a:off x="-65315" y="1756224"/>
            <a:ext cx="12322629" cy="0"/>
          </a:xfrm>
          <a:prstGeom prst="line">
            <a:avLst/>
          </a:prstGeom>
          <a:ln w="57150">
            <a:solidFill>
              <a:srgbClr val="00989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DE21E19B-EE7E-3E45-205B-F3603DBBA09B}"/>
              </a:ext>
            </a:extLst>
          </p:cNvPr>
          <p:cNvPicPr>
            <a:picLocks noChangeAspect="1"/>
          </p:cNvPicPr>
          <p:nvPr/>
        </p:nvPicPr>
        <p:blipFill>
          <a:blip r:embed="rId3"/>
          <a:stretch>
            <a:fillRect/>
          </a:stretch>
        </p:blipFill>
        <p:spPr>
          <a:xfrm>
            <a:off x="171751" y="6156205"/>
            <a:ext cx="3045935" cy="701795"/>
          </a:xfrm>
          <a:prstGeom prst="rect">
            <a:avLst/>
          </a:prstGeom>
        </p:spPr>
      </p:pic>
      <p:pic>
        <p:nvPicPr>
          <p:cNvPr id="8194" name="Picture 2">
            <a:extLst>
              <a:ext uri="{FF2B5EF4-FFF2-40B4-BE49-F238E27FC236}">
                <a16:creationId xmlns:a16="http://schemas.microsoft.com/office/drawing/2014/main" id="{B692070E-771A-492E-B7B8-722916D3D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015" y="6409533"/>
            <a:ext cx="294268" cy="2420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400BF9-6D8E-244C-6862-70EC4D4BB2E5}"/>
              </a:ext>
            </a:extLst>
          </p:cNvPr>
          <p:cNvSpPr txBox="1"/>
          <p:nvPr/>
        </p:nvSpPr>
        <p:spPr>
          <a:xfrm>
            <a:off x="9561283" y="6230142"/>
            <a:ext cx="2249716"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@BrookeTheOstomy</a:t>
            </a:r>
          </a:p>
          <a:p>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The_SECONDTrial</a:t>
            </a:r>
            <a:endParaRPr lang="en-US" sz="16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AF91472-5115-3C68-4918-898F110A6B4B}"/>
              </a:ext>
            </a:extLst>
          </p:cNvPr>
          <p:cNvSpPr txBox="1">
            <a:spLocks/>
          </p:cNvSpPr>
          <p:nvPr/>
        </p:nvSpPr>
        <p:spPr>
          <a:xfrm>
            <a:off x="380999" y="-10801"/>
            <a:ext cx="11430000" cy="1507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cap="small" dirty="0">
                <a:latin typeface="Arial" panose="020B0604020202020204" pitchFamily="34" charset="0"/>
                <a:cs typeface="Arial" panose="020B0604020202020204" pitchFamily="34" charset="0"/>
              </a:rPr>
              <a:t>“Uphill in the snow both ways”</a:t>
            </a:r>
            <a:br>
              <a:rPr lang="en-US" sz="2600" b="1" cap="small" dirty="0">
                <a:latin typeface="Arial" panose="020B0604020202020204" pitchFamily="34" charset="0"/>
                <a:cs typeface="Arial" panose="020B0604020202020204" pitchFamily="34" charset="0"/>
              </a:rPr>
            </a:br>
            <a:r>
              <a:rPr lang="en-US" sz="2600" b="1" dirty="0">
                <a:solidFill>
                  <a:srgbClr val="00989C"/>
                </a:solidFill>
                <a:latin typeface="Arial" panose="020B0604020202020204" pitchFamily="34" charset="0"/>
                <a:ea typeface="Times New Roman" panose="02020603050405020304" pitchFamily="18" charset="0"/>
              </a:rPr>
              <a:t>Shoveling a Path between Generations in the Surgical Environment </a:t>
            </a:r>
            <a:endParaRPr lang="en-US" sz="2600" cap="small" dirty="0">
              <a:solidFill>
                <a:srgbClr val="00989C"/>
              </a:solidFill>
              <a:latin typeface="Arial" panose="020B0604020202020204" pitchFamily="34" charset="0"/>
              <a:cs typeface="Arial" panose="020B0604020202020204" pitchFamily="34" charset="0"/>
            </a:endParaRPr>
          </a:p>
        </p:txBody>
      </p:sp>
      <p:pic>
        <p:nvPicPr>
          <p:cNvPr id="5" name="Picture 4" descr="A diagram of a diagram of a diagram&#10;&#10;Description automatically generated with medium confidence">
            <a:extLst>
              <a:ext uri="{FF2B5EF4-FFF2-40B4-BE49-F238E27FC236}">
                <a16:creationId xmlns:a16="http://schemas.microsoft.com/office/drawing/2014/main" id="{71DFE76C-1411-1797-5A5C-8C7B89845E78}"/>
              </a:ext>
            </a:extLst>
          </p:cNvPr>
          <p:cNvPicPr>
            <a:picLocks noChangeAspect="1"/>
          </p:cNvPicPr>
          <p:nvPr/>
        </p:nvPicPr>
        <p:blipFill>
          <a:blip r:embed="rId5"/>
          <a:stretch>
            <a:fillRect/>
          </a:stretch>
        </p:blipFill>
        <p:spPr>
          <a:xfrm>
            <a:off x="0" y="2253418"/>
            <a:ext cx="7045377" cy="3468072"/>
          </a:xfrm>
          <a:prstGeom prst="rect">
            <a:avLst/>
          </a:prstGeom>
        </p:spPr>
      </p:pic>
      <p:pic>
        <p:nvPicPr>
          <p:cNvPr id="8" name="Picture 7" descr="A diagram of a change&#10;&#10;Description automatically generated">
            <a:extLst>
              <a:ext uri="{FF2B5EF4-FFF2-40B4-BE49-F238E27FC236}">
                <a16:creationId xmlns:a16="http://schemas.microsoft.com/office/drawing/2014/main" id="{277FCF7A-62FA-A258-9379-176E9A384FF2}"/>
              </a:ext>
            </a:extLst>
          </p:cNvPr>
          <p:cNvPicPr>
            <a:picLocks noChangeAspect="1"/>
          </p:cNvPicPr>
          <p:nvPr/>
        </p:nvPicPr>
        <p:blipFill>
          <a:blip r:embed="rId6"/>
          <a:stretch>
            <a:fillRect/>
          </a:stretch>
        </p:blipFill>
        <p:spPr>
          <a:xfrm>
            <a:off x="7546120" y="2253418"/>
            <a:ext cx="4645880" cy="3900971"/>
          </a:xfrm>
          <a:prstGeom prst="rect">
            <a:avLst/>
          </a:prstGeom>
        </p:spPr>
      </p:pic>
      <p:sp>
        <p:nvSpPr>
          <p:cNvPr id="9" name="Right Arrow 8">
            <a:extLst>
              <a:ext uri="{FF2B5EF4-FFF2-40B4-BE49-F238E27FC236}">
                <a16:creationId xmlns:a16="http://schemas.microsoft.com/office/drawing/2014/main" id="{40F200A6-E16D-EC71-C261-6CD1D9083392}"/>
              </a:ext>
            </a:extLst>
          </p:cNvPr>
          <p:cNvSpPr/>
          <p:nvPr/>
        </p:nvSpPr>
        <p:spPr>
          <a:xfrm>
            <a:off x="6775553" y="3945927"/>
            <a:ext cx="898876" cy="54770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187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5700" y="-372035"/>
            <a:ext cx="12841941" cy="1752600"/>
          </a:xfrm>
        </p:spPr>
        <p:txBody>
          <a:bodyPr>
            <a:normAutofit/>
          </a:bodyPr>
          <a:lstStyle/>
          <a:p>
            <a:pPr marL="0" marR="0">
              <a:spcBef>
                <a:spcPts val="0"/>
              </a:spcBef>
              <a:spcAft>
                <a:spcPts val="0"/>
              </a:spcAft>
            </a:pPr>
            <a:r>
              <a:rPr lang="en-US" sz="3600" b="1" kern="0" dirty="0">
                <a:effectLst/>
                <a:latin typeface="Arial" panose="020B0604020202020204" pitchFamily="34" charset="0"/>
                <a:ea typeface="Times New Roman" panose="02020603050405020304" pitchFamily="18" charset="0"/>
                <a:cs typeface="Arial" panose="020B0604020202020204" pitchFamily="34" charset="0"/>
              </a:rPr>
              <a:t>Study Objective</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1E5A6366-015B-CCB3-3E34-84C35AA9808A}"/>
              </a:ext>
            </a:extLst>
          </p:cNvPr>
          <p:cNvSpPr txBox="1"/>
          <p:nvPr/>
        </p:nvSpPr>
        <p:spPr>
          <a:xfrm>
            <a:off x="1517276" y="1721224"/>
            <a:ext cx="9157447" cy="2062103"/>
          </a:xfrm>
          <a:prstGeom prst="rect">
            <a:avLst/>
          </a:prstGeom>
          <a:noFill/>
        </p:spPr>
        <p:txBody>
          <a:bodyPr wrap="square" rtlCol="0">
            <a:spAutoFit/>
          </a:bodyPr>
          <a:lstStyle/>
          <a:p>
            <a:pPr algn="ctr"/>
            <a:r>
              <a:rPr lang="en-US" sz="3200" kern="0" dirty="0">
                <a:effectLst/>
                <a:latin typeface="Arial" panose="020B0604020202020204" pitchFamily="34" charset="0"/>
                <a:ea typeface="Times New Roman" panose="02020603050405020304" pitchFamily="18" charset="0"/>
                <a:cs typeface="Arial" panose="020B0604020202020204" pitchFamily="34" charset="0"/>
              </a:rPr>
              <a:t>We sought to identify the differences in </a:t>
            </a:r>
            <a:r>
              <a:rPr lang="en-US" sz="3200" b="1" kern="0" dirty="0">
                <a:solidFill>
                  <a:srgbClr val="441F60"/>
                </a:solidFill>
                <a:latin typeface="Arial" panose="020B0604020202020204" pitchFamily="34" charset="0"/>
                <a:ea typeface="Times New Roman" panose="02020603050405020304" pitchFamily="18" charset="0"/>
                <a:cs typeface="Arial" panose="020B0604020202020204" pitchFamily="34" charset="0"/>
              </a:rPr>
              <a:t>frequency</a:t>
            </a:r>
            <a:r>
              <a:rPr lang="en-US" sz="3200" b="1" kern="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kern="0" dirty="0">
                <a:latin typeface="Arial" panose="020B0604020202020204" pitchFamily="34" charset="0"/>
                <a:ea typeface="Times New Roman" panose="02020603050405020304" pitchFamily="18" charset="0"/>
                <a:cs typeface="Arial" panose="020B0604020202020204" pitchFamily="34" charset="0"/>
              </a:rPr>
              <a:t>and</a:t>
            </a:r>
            <a:r>
              <a:rPr lang="en-US" sz="3200" b="1" kern="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3200" b="1" kern="0" dirty="0">
                <a:solidFill>
                  <a:srgbClr val="441F60"/>
                </a:solidFill>
                <a:latin typeface="Arial" panose="020B0604020202020204" pitchFamily="34" charset="0"/>
                <a:ea typeface="Times New Roman" panose="02020603050405020304" pitchFamily="18" charset="0"/>
                <a:cs typeface="Arial" panose="020B0604020202020204" pitchFamily="34" charset="0"/>
              </a:rPr>
              <a:t>complication type</a:t>
            </a:r>
            <a:r>
              <a:rPr lang="en-US" sz="3200" b="1" kern="0" dirty="0">
                <a:solidFill>
                  <a:srgbClr val="441F60"/>
                </a:solidFill>
                <a:effectLst/>
                <a:latin typeface="Arial" panose="020B0604020202020204" pitchFamily="34" charset="0"/>
                <a:ea typeface="Times New Roman" panose="02020603050405020304" pitchFamily="18" charset="0"/>
                <a:cs typeface="Arial" panose="020B0604020202020204" pitchFamily="34" charset="0"/>
              </a:rPr>
              <a:t> </a:t>
            </a:r>
          </a:p>
          <a:p>
            <a:pPr algn="ctr"/>
            <a:r>
              <a:rPr lang="en-US" sz="3200" kern="0" dirty="0">
                <a:effectLst/>
                <a:latin typeface="Arial" panose="020B0604020202020204" pitchFamily="34" charset="0"/>
                <a:ea typeface="Times New Roman" panose="02020603050405020304" pitchFamily="18" charset="0"/>
                <a:cs typeface="Arial" panose="020B0604020202020204" pitchFamily="34" charset="0"/>
              </a:rPr>
              <a:t>in </a:t>
            </a:r>
            <a:r>
              <a:rPr lang="en-US" sz="3200" b="1" kern="0" dirty="0">
                <a:effectLst/>
                <a:latin typeface="Arial" panose="020B0604020202020204" pitchFamily="34" charset="0"/>
                <a:ea typeface="Times New Roman" panose="02020603050405020304" pitchFamily="18" charset="0"/>
                <a:cs typeface="Arial" panose="020B0604020202020204" pitchFamily="34" charset="0"/>
              </a:rPr>
              <a:t>M&amp;M </a:t>
            </a:r>
            <a:r>
              <a:rPr lang="en-US" sz="3200" kern="0" dirty="0">
                <a:latin typeface="Arial" panose="020B0604020202020204" pitchFamily="34" charset="0"/>
                <a:ea typeface="Times New Roman" panose="02020603050405020304" pitchFamily="18" charset="0"/>
                <a:cs typeface="Arial" panose="020B0604020202020204" pitchFamily="34" charset="0"/>
              </a:rPr>
              <a:t>case submissions compared to </a:t>
            </a:r>
            <a:r>
              <a:rPr lang="en-US" sz="3200" b="1" kern="0" dirty="0">
                <a:latin typeface="Arial" panose="020B0604020202020204" pitchFamily="34" charset="0"/>
                <a:ea typeface="Times New Roman" panose="02020603050405020304" pitchFamily="18" charset="0"/>
                <a:cs typeface="Arial" panose="020B0604020202020204" pitchFamily="34" charset="0"/>
              </a:rPr>
              <a:t>NSQIP</a:t>
            </a:r>
            <a:r>
              <a:rPr lang="en-US" sz="3200" kern="0" dirty="0">
                <a:latin typeface="Arial" panose="020B0604020202020204" pitchFamily="34" charset="0"/>
                <a:ea typeface="Times New Roman" panose="02020603050405020304" pitchFamily="18" charset="0"/>
                <a:cs typeface="Arial" panose="020B0604020202020204" pitchFamily="34" charset="0"/>
              </a:rPr>
              <a:t> identified complications at a single institution </a:t>
            </a: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0615C52-0697-AAF3-3C46-53A044A7810C}"/>
              </a:ext>
            </a:extLst>
          </p:cNvPr>
          <p:cNvPicPr>
            <a:picLocks noChangeAspect="1"/>
          </p:cNvPicPr>
          <p:nvPr/>
        </p:nvPicPr>
        <p:blipFill>
          <a:blip r:embed="rId3"/>
          <a:stretch>
            <a:fillRect/>
          </a:stretch>
        </p:blipFill>
        <p:spPr>
          <a:xfrm>
            <a:off x="1620370" y="3783327"/>
            <a:ext cx="2093259" cy="2093259"/>
          </a:xfrm>
          <a:prstGeom prst="rect">
            <a:avLst/>
          </a:prstGeom>
        </p:spPr>
      </p:pic>
      <p:pic>
        <p:nvPicPr>
          <p:cNvPr id="5" name="Picture 4">
            <a:extLst>
              <a:ext uri="{FF2B5EF4-FFF2-40B4-BE49-F238E27FC236}">
                <a16:creationId xmlns:a16="http://schemas.microsoft.com/office/drawing/2014/main" id="{6A6BD6D3-E62E-30CE-186F-6E226306D69E}"/>
              </a:ext>
            </a:extLst>
          </p:cNvPr>
          <p:cNvPicPr>
            <a:picLocks noChangeAspect="1"/>
          </p:cNvPicPr>
          <p:nvPr/>
        </p:nvPicPr>
        <p:blipFill>
          <a:blip r:embed="rId4"/>
          <a:stretch>
            <a:fillRect/>
          </a:stretch>
        </p:blipFill>
        <p:spPr>
          <a:xfrm>
            <a:off x="3824567" y="3937968"/>
            <a:ext cx="1783977" cy="1783977"/>
          </a:xfrm>
          <a:prstGeom prst="rect">
            <a:avLst/>
          </a:prstGeom>
        </p:spPr>
      </p:pic>
      <p:pic>
        <p:nvPicPr>
          <p:cNvPr id="8" name="Picture 7">
            <a:extLst>
              <a:ext uri="{FF2B5EF4-FFF2-40B4-BE49-F238E27FC236}">
                <a16:creationId xmlns:a16="http://schemas.microsoft.com/office/drawing/2014/main" id="{81941C33-8E2A-71B7-4B54-89A92082D1CD}"/>
              </a:ext>
            </a:extLst>
          </p:cNvPr>
          <p:cNvPicPr>
            <a:picLocks noChangeAspect="1"/>
          </p:cNvPicPr>
          <p:nvPr/>
        </p:nvPicPr>
        <p:blipFill>
          <a:blip r:embed="rId5"/>
          <a:stretch>
            <a:fillRect/>
          </a:stretch>
        </p:blipFill>
        <p:spPr>
          <a:xfrm>
            <a:off x="7379635" y="4041062"/>
            <a:ext cx="1680883" cy="1680883"/>
          </a:xfrm>
          <a:prstGeom prst="rect">
            <a:avLst/>
          </a:prstGeom>
        </p:spPr>
      </p:pic>
      <p:pic>
        <p:nvPicPr>
          <p:cNvPr id="9" name="Picture 8">
            <a:extLst>
              <a:ext uri="{FF2B5EF4-FFF2-40B4-BE49-F238E27FC236}">
                <a16:creationId xmlns:a16="http://schemas.microsoft.com/office/drawing/2014/main" id="{31342D03-809C-C38F-9082-67D17EF165AB}"/>
              </a:ext>
            </a:extLst>
          </p:cNvPr>
          <p:cNvPicPr>
            <a:picLocks noChangeAspect="1"/>
          </p:cNvPicPr>
          <p:nvPr/>
        </p:nvPicPr>
        <p:blipFill>
          <a:blip r:embed="rId6"/>
          <a:stretch>
            <a:fillRect/>
          </a:stretch>
        </p:blipFill>
        <p:spPr>
          <a:xfrm>
            <a:off x="5678022" y="4144154"/>
            <a:ext cx="1474694" cy="1474694"/>
          </a:xfrm>
          <a:prstGeom prst="rect">
            <a:avLst/>
          </a:prstGeom>
        </p:spPr>
      </p:pic>
      <p:pic>
        <p:nvPicPr>
          <p:cNvPr id="10" name="Picture 9">
            <a:extLst>
              <a:ext uri="{FF2B5EF4-FFF2-40B4-BE49-F238E27FC236}">
                <a16:creationId xmlns:a16="http://schemas.microsoft.com/office/drawing/2014/main" id="{ADD33038-79DC-D128-45C5-A2C83F27DEE0}"/>
              </a:ext>
            </a:extLst>
          </p:cNvPr>
          <p:cNvPicPr>
            <a:picLocks noChangeAspect="1"/>
          </p:cNvPicPr>
          <p:nvPr/>
        </p:nvPicPr>
        <p:blipFill>
          <a:blip r:embed="rId7"/>
          <a:stretch>
            <a:fillRect/>
          </a:stretch>
        </p:blipFill>
        <p:spPr>
          <a:xfrm>
            <a:off x="9220203" y="3989512"/>
            <a:ext cx="1783977" cy="1783977"/>
          </a:xfrm>
          <a:prstGeom prst="rect">
            <a:avLst/>
          </a:prstGeom>
        </p:spPr>
      </p:pic>
      <p:cxnSp>
        <p:nvCxnSpPr>
          <p:cNvPr id="11" name="Straight Connector 10">
            <a:extLst>
              <a:ext uri="{FF2B5EF4-FFF2-40B4-BE49-F238E27FC236}">
                <a16:creationId xmlns:a16="http://schemas.microsoft.com/office/drawing/2014/main" id="{B1522F89-997C-F96B-65BE-44C4E3A10AE0}"/>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44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FDE56D4-5512-102C-ECD7-A8C537713565}"/>
              </a:ext>
            </a:extLst>
          </p:cNvPr>
          <p:cNvSpPr txBox="1">
            <a:spLocks/>
          </p:cNvSpPr>
          <p:nvPr/>
        </p:nvSpPr>
        <p:spPr>
          <a:xfrm>
            <a:off x="4650999" y="1575687"/>
            <a:ext cx="2889998" cy="311495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Who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650B63CF-D06E-221B-0725-0037A0DACE72}"/>
              </a:ext>
            </a:extLst>
          </p:cNvPr>
          <p:cNvSpPr txBox="1"/>
          <p:nvPr/>
        </p:nvSpPr>
        <p:spPr>
          <a:xfrm>
            <a:off x="5147980" y="1575687"/>
            <a:ext cx="1896036" cy="616184"/>
          </a:xfrm>
          <a:prstGeom prst="rect">
            <a:avLst/>
          </a:prstGeom>
          <a:noFill/>
          <a:ln w="38100">
            <a:solidFill>
              <a:srgbClr val="514689"/>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934CED2E-323F-F841-A4F6-BE644BE5E6B1}"/>
              </a:ext>
            </a:extLst>
          </p:cNvPr>
          <p:cNvSpPr txBox="1"/>
          <p:nvPr/>
        </p:nvSpPr>
        <p:spPr>
          <a:xfrm>
            <a:off x="1879307" y="1807150"/>
            <a:ext cx="2366353"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Present Material</a:t>
            </a:r>
          </a:p>
          <a:p>
            <a:pPr algn="ctr"/>
            <a:r>
              <a:rPr lang="en-US" sz="2200" b="1" dirty="0">
                <a:latin typeface="Arial" panose="020B0604020202020204" pitchFamily="34" charset="0"/>
                <a:cs typeface="Arial" panose="020B0604020202020204" pitchFamily="34" charset="0"/>
              </a:rPr>
              <a:t>Accordingly</a:t>
            </a:r>
          </a:p>
        </p:txBody>
      </p:sp>
      <p:sp>
        <p:nvSpPr>
          <p:cNvPr id="7" name="TextBox 6">
            <a:extLst>
              <a:ext uri="{FF2B5EF4-FFF2-40B4-BE49-F238E27FC236}">
                <a16:creationId xmlns:a16="http://schemas.microsoft.com/office/drawing/2014/main" id="{228446E2-B08E-B03B-0E12-99740E9A8801}"/>
              </a:ext>
            </a:extLst>
          </p:cNvPr>
          <p:cNvSpPr txBox="1"/>
          <p:nvPr/>
        </p:nvSpPr>
        <p:spPr>
          <a:xfrm>
            <a:off x="8372291" y="1747343"/>
            <a:ext cx="2082621"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Preferences &amp;</a:t>
            </a:r>
          </a:p>
          <a:p>
            <a:pPr algn="ctr"/>
            <a:r>
              <a:rPr lang="en-US" sz="2200" b="1" dirty="0">
                <a:latin typeface="Arial" panose="020B0604020202020204" pitchFamily="34" charset="0"/>
                <a:cs typeface="Arial" panose="020B0604020202020204" pitchFamily="34" charset="0"/>
              </a:rPr>
              <a:t>Template </a:t>
            </a:r>
          </a:p>
        </p:txBody>
      </p:sp>
      <p:pic>
        <p:nvPicPr>
          <p:cNvPr id="8" name="Picture 7">
            <a:extLst>
              <a:ext uri="{FF2B5EF4-FFF2-40B4-BE49-F238E27FC236}">
                <a16:creationId xmlns:a16="http://schemas.microsoft.com/office/drawing/2014/main" id="{FF86230A-EE07-B784-7600-93348D94E981}"/>
              </a:ext>
            </a:extLst>
          </p:cNvPr>
          <p:cNvPicPr>
            <a:picLocks noChangeAspect="1"/>
          </p:cNvPicPr>
          <p:nvPr/>
        </p:nvPicPr>
        <p:blipFill>
          <a:blip r:embed="rId3"/>
          <a:stretch>
            <a:fillRect/>
          </a:stretch>
        </p:blipFill>
        <p:spPr>
          <a:xfrm>
            <a:off x="9159528" y="2473571"/>
            <a:ext cx="3097786" cy="3097786"/>
          </a:xfrm>
          <a:prstGeom prst="rect">
            <a:avLst/>
          </a:prstGeom>
        </p:spPr>
      </p:pic>
      <p:pic>
        <p:nvPicPr>
          <p:cNvPr id="10" name="Picture 9">
            <a:extLst>
              <a:ext uri="{FF2B5EF4-FFF2-40B4-BE49-F238E27FC236}">
                <a16:creationId xmlns:a16="http://schemas.microsoft.com/office/drawing/2014/main" id="{F464CE3A-427F-E94B-926B-3E13D04EEBD0}"/>
              </a:ext>
            </a:extLst>
          </p:cNvPr>
          <p:cNvPicPr>
            <a:picLocks noChangeAspect="1"/>
          </p:cNvPicPr>
          <p:nvPr/>
        </p:nvPicPr>
        <p:blipFill>
          <a:blip r:embed="rId4"/>
          <a:stretch>
            <a:fillRect/>
          </a:stretch>
        </p:blipFill>
        <p:spPr>
          <a:xfrm>
            <a:off x="6451841" y="2489108"/>
            <a:ext cx="3097786" cy="3097786"/>
          </a:xfrm>
          <a:prstGeom prst="rect">
            <a:avLst/>
          </a:prstGeom>
        </p:spPr>
      </p:pic>
      <p:sp>
        <p:nvSpPr>
          <p:cNvPr id="4" name="TextBox 3">
            <a:extLst>
              <a:ext uri="{FF2B5EF4-FFF2-40B4-BE49-F238E27FC236}">
                <a16:creationId xmlns:a16="http://schemas.microsoft.com/office/drawing/2014/main" id="{25B80226-C7F3-A67A-9772-D79E12B75EDD}"/>
              </a:ext>
            </a:extLst>
          </p:cNvPr>
          <p:cNvSpPr txBox="1"/>
          <p:nvPr/>
        </p:nvSpPr>
        <p:spPr>
          <a:xfrm>
            <a:off x="2072733" y="848069"/>
            <a:ext cx="180369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Audience</a:t>
            </a:r>
          </a:p>
        </p:txBody>
      </p:sp>
      <p:sp>
        <p:nvSpPr>
          <p:cNvPr id="11" name="TextBox 10">
            <a:extLst>
              <a:ext uri="{FF2B5EF4-FFF2-40B4-BE49-F238E27FC236}">
                <a16:creationId xmlns:a16="http://schemas.microsoft.com/office/drawing/2014/main" id="{6DFCC4D5-440C-79CF-B0E0-DBBD7BE980C0}"/>
              </a:ext>
            </a:extLst>
          </p:cNvPr>
          <p:cNvSpPr txBox="1"/>
          <p:nvPr/>
        </p:nvSpPr>
        <p:spPr>
          <a:xfrm>
            <a:off x="8721746" y="848069"/>
            <a:ext cx="138371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Mentor</a:t>
            </a:r>
          </a:p>
        </p:txBody>
      </p:sp>
      <p:cxnSp>
        <p:nvCxnSpPr>
          <p:cNvPr id="12" name="Straight Connector 11">
            <a:extLst>
              <a:ext uri="{FF2B5EF4-FFF2-40B4-BE49-F238E27FC236}">
                <a16:creationId xmlns:a16="http://schemas.microsoft.com/office/drawing/2014/main" id="{01A339C8-B957-60A8-6F51-056D3A31073A}"/>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362584-1115-0DB4-AB54-C33F6AF8E15D}"/>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6" name="Picture 5">
            <a:extLst>
              <a:ext uri="{FF2B5EF4-FFF2-40B4-BE49-F238E27FC236}">
                <a16:creationId xmlns:a16="http://schemas.microsoft.com/office/drawing/2014/main" id="{8ECD2CDF-E3EC-462A-2819-D722FE2B5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pic>
        <p:nvPicPr>
          <p:cNvPr id="13" name="Picture 12">
            <a:extLst>
              <a:ext uri="{FF2B5EF4-FFF2-40B4-BE49-F238E27FC236}">
                <a16:creationId xmlns:a16="http://schemas.microsoft.com/office/drawing/2014/main" id="{67A9362E-F130-0134-6B51-7ED08FEAF127}"/>
              </a:ext>
            </a:extLst>
          </p:cNvPr>
          <p:cNvPicPr>
            <a:picLocks noChangeAspect="1"/>
          </p:cNvPicPr>
          <p:nvPr/>
        </p:nvPicPr>
        <p:blipFill>
          <a:blip r:embed="rId6"/>
          <a:stretch>
            <a:fillRect/>
          </a:stretch>
        </p:blipFill>
        <p:spPr>
          <a:xfrm>
            <a:off x="1705214" y="2816667"/>
            <a:ext cx="2654508" cy="2654508"/>
          </a:xfrm>
          <a:prstGeom prst="rect">
            <a:avLst/>
          </a:prstGeom>
        </p:spPr>
      </p:pic>
    </p:spTree>
    <p:extLst>
      <p:ext uri="{BB962C8B-B14F-4D97-AF65-F5344CB8AC3E}">
        <p14:creationId xmlns:p14="http://schemas.microsoft.com/office/powerpoint/2010/main" val="1021088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2445" y="-330527"/>
            <a:ext cx="12841941" cy="1752600"/>
          </a:xfrm>
        </p:spPr>
        <p:txBody>
          <a:bodyPr>
            <a:normAutofit/>
          </a:bodyPr>
          <a:lstStyle/>
          <a:p>
            <a:pPr marL="0" marR="0">
              <a:spcBef>
                <a:spcPts val="0"/>
              </a:spcBef>
              <a:spcAft>
                <a:spcPts val="0"/>
              </a:spcAft>
            </a:pPr>
            <a:r>
              <a:rPr lang="en-US" sz="3600" b="1" kern="0" dirty="0">
                <a:effectLst/>
                <a:latin typeface="Arial" panose="020B0604020202020204" pitchFamily="34" charset="0"/>
                <a:ea typeface="Times New Roman" panose="02020603050405020304" pitchFamily="18" charset="0"/>
                <a:cs typeface="Arial" panose="020B0604020202020204" pitchFamily="34" charset="0"/>
              </a:rPr>
              <a:t>Results</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1E5A6366-015B-CCB3-3E34-84C35AA9808A}"/>
              </a:ext>
            </a:extLst>
          </p:cNvPr>
          <p:cNvSpPr txBox="1"/>
          <p:nvPr/>
        </p:nvSpPr>
        <p:spPr>
          <a:xfrm>
            <a:off x="360829" y="1459742"/>
            <a:ext cx="11470342" cy="1538883"/>
          </a:xfrm>
          <a:prstGeom prst="rect">
            <a:avLst/>
          </a:prstGeom>
          <a:noFill/>
        </p:spPr>
        <p:txBody>
          <a:bodyPr wrap="square" rtlCol="0">
            <a:spAutoFit/>
          </a:bodyPr>
          <a:lstStyle/>
          <a:p>
            <a:pPr algn="ctr"/>
            <a:r>
              <a:rPr lang="en-US" sz="2200" b="1" kern="0" dirty="0">
                <a:effectLst/>
                <a:latin typeface="Arial" panose="020B0604020202020204" pitchFamily="34" charset="0"/>
                <a:ea typeface="Times New Roman" panose="02020603050405020304" pitchFamily="18" charset="0"/>
                <a:cs typeface="Arial" panose="020B0604020202020204" pitchFamily="34" charset="0"/>
              </a:rPr>
              <a:t>3911 cases performed by 38 surgeons were identified from the NSQIP database</a:t>
            </a:r>
          </a:p>
          <a:p>
            <a:pPr algn="ctr"/>
            <a:endParaRPr lang="en-US" sz="2000" kern="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000" kern="0" dirty="0">
              <a:latin typeface="Arial" panose="020B0604020202020204" pitchFamily="34" charset="0"/>
              <a:cs typeface="Arial" panose="020B0604020202020204" pitchFamily="34" charset="0"/>
            </a:endParaRPr>
          </a:p>
          <a:p>
            <a:pPr algn="ctr"/>
            <a:endParaRPr lang="en-US" sz="3200" kern="0" dirty="0">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95EA965-B35F-EA98-02A5-2ADBEBE279A8}"/>
              </a:ext>
            </a:extLst>
          </p:cNvPr>
          <p:cNvPicPr>
            <a:picLocks noChangeAspect="1"/>
          </p:cNvPicPr>
          <p:nvPr/>
        </p:nvPicPr>
        <p:blipFill>
          <a:blip r:embed="rId3"/>
          <a:stretch>
            <a:fillRect/>
          </a:stretch>
        </p:blipFill>
        <p:spPr>
          <a:xfrm>
            <a:off x="7510738" y="2552132"/>
            <a:ext cx="1972235" cy="1972235"/>
          </a:xfrm>
          <a:prstGeom prst="rect">
            <a:avLst/>
          </a:prstGeom>
        </p:spPr>
      </p:pic>
      <p:sp>
        <p:nvSpPr>
          <p:cNvPr id="12" name="TextBox 11">
            <a:extLst>
              <a:ext uri="{FF2B5EF4-FFF2-40B4-BE49-F238E27FC236}">
                <a16:creationId xmlns:a16="http://schemas.microsoft.com/office/drawing/2014/main" id="{2CC98FE9-EDCD-52F3-8CE7-9263BB55B9E7}"/>
              </a:ext>
            </a:extLst>
          </p:cNvPr>
          <p:cNvSpPr txBox="1"/>
          <p:nvPr/>
        </p:nvSpPr>
        <p:spPr>
          <a:xfrm>
            <a:off x="1162807" y="4628817"/>
            <a:ext cx="1173719"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485</a:t>
            </a:r>
          </a:p>
          <a:p>
            <a:pPr algn="ctr"/>
            <a:r>
              <a:rPr lang="en-US" sz="2200" b="1" dirty="0">
                <a:latin typeface="Arial" panose="020B0604020202020204" pitchFamily="34" charset="0"/>
                <a:cs typeface="Arial" panose="020B0604020202020204" pitchFamily="34" charset="0"/>
              </a:rPr>
              <a:t>(12.4%)</a:t>
            </a:r>
          </a:p>
        </p:txBody>
      </p:sp>
      <p:sp>
        <p:nvSpPr>
          <p:cNvPr id="13" name="TextBox 12">
            <a:extLst>
              <a:ext uri="{FF2B5EF4-FFF2-40B4-BE49-F238E27FC236}">
                <a16:creationId xmlns:a16="http://schemas.microsoft.com/office/drawing/2014/main" id="{02F0B2F7-F247-8FBD-1E66-D404E7E42D88}"/>
              </a:ext>
            </a:extLst>
          </p:cNvPr>
          <p:cNvSpPr txBox="1"/>
          <p:nvPr/>
        </p:nvSpPr>
        <p:spPr>
          <a:xfrm>
            <a:off x="3376897" y="4628817"/>
            <a:ext cx="1173719"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2239</a:t>
            </a:r>
          </a:p>
          <a:p>
            <a:pPr algn="ctr"/>
            <a:r>
              <a:rPr lang="en-US" sz="2200" b="1" dirty="0">
                <a:latin typeface="Arial" panose="020B0604020202020204" pitchFamily="34" charset="0"/>
                <a:cs typeface="Arial" panose="020B0604020202020204" pitchFamily="34" charset="0"/>
              </a:rPr>
              <a:t>(57.2%)</a:t>
            </a:r>
          </a:p>
        </p:txBody>
      </p:sp>
      <p:sp>
        <p:nvSpPr>
          <p:cNvPr id="14" name="TextBox 13">
            <a:extLst>
              <a:ext uri="{FF2B5EF4-FFF2-40B4-BE49-F238E27FC236}">
                <a16:creationId xmlns:a16="http://schemas.microsoft.com/office/drawing/2014/main" id="{4B4A82F5-E818-F950-15A2-8486397B0148}"/>
              </a:ext>
            </a:extLst>
          </p:cNvPr>
          <p:cNvSpPr txBox="1"/>
          <p:nvPr/>
        </p:nvSpPr>
        <p:spPr>
          <a:xfrm>
            <a:off x="5509140" y="4599707"/>
            <a:ext cx="1173719"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491</a:t>
            </a:r>
          </a:p>
          <a:p>
            <a:pPr algn="ctr"/>
            <a:r>
              <a:rPr lang="en-US" sz="2200" b="1" dirty="0">
                <a:latin typeface="Arial" panose="020B0604020202020204" pitchFamily="34" charset="0"/>
                <a:cs typeface="Arial" panose="020B0604020202020204" pitchFamily="34" charset="0"/>
              </a:rPr>
              <a:t>(12.6%)</a:t>
            </a:r>
          </a:p>
        </p:txBody>
      </p:sp>
      <p:sp>
        <p:nvSpPr>
          <p:cNvPr id="15" name="TextBox 14">
            <a:extLst>
              <a:ext uri="{FF2B5EF4-FFF2-40B4-BE49-F238E27FC236}">
                <a16:creationId xmlns:a16="http://schemas.microsoft.com/office/drawing/2014/main" id="{3E0890DE-C1FF-091C-9D1F-9D81DC19AE79}"/>
              </a:ext>
            </a:extLst>
          </p:cNvPr>
          <p:cNvSpPr txBox="1"/>
          <p:nvPr/>
        </p:nvSpPr>
        <p:spPr>
          <a:xfrm>
            <a:off x="7717952" y="4599706"/>
            <a:ext cx="1016625"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225</a:t>
            </a:r>
          </a:p>
          <a:p>
            <a:pPr algn="ctr"/>
            <a:r>
              <a:rPr lang="en-US" sz="2200" b="1" dirty="0">
                <a:latin typeface="Arial" panose="020B0604020202020204" pitchFamily="34" charset="0"/>
                <a:cs typeface="Arial" panose="020B0604020202020204" pitchFamily="34" charset="0"/>
              </a:rPr>
              <a:t>(5.8%)</a:t>
            </a:r>
          </a:p>
        </p:txBody>
      </p:sp>
      <p:sp>
        <p:nvSpPr>
          <p:cNvPr id="16" name="TextBox 15">
            <a:extLst>
              <a:ext uri="{FF2B5EF4-FFF2-40B4-BE49-F238E27FC236}">
                <a16:creationId xmlns:a16="http://schemas.microsoft.com/office/drawing/2014/main" id="{06F53493-FE7D-07B8-03A3-3BD52CAF3256}"/>
              </a:ext>
            </a:extLst>
          </p:cNvPr>
          <p:cNvSpPr txBox="1"/>
          <p:nvPr/>
        </p:nvSpPr>
        <p:spPr>
          <a:xfrm>
            <a:off x="9970438" y="4594544"/>
            <a:ext cx="1173719"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471</a:t>
            </a:r>
          </a:p>
          <a:p>
            <a:pPr algn="ctr"/>
            <a:r>
              <a:rPr lang="en-US" sz="2200" b="1" dirty="0">
                <a:latin typeface="Arial" panose="020B0604020202020204" pitchFamily="34" charset="0"/>
                <a:cs typeface="Arial" panose="020B0604020202020204" pitchFamily="34" charset="0"/>
              </a:rPr>
              <a:t>(12.0%)</a:t>
            </a:r>
          </a:p>
        </p:txBody>
      </p:sp>
      <p:pic>
        <p:nvPicPr>
          <p:cNvPr id="17" name="Picture 16">
            <a:extLst>
              <a:ext uri="{FF2B5EF4-FFF2-40B4-BE49-F238E27FC236}">
                <a16:creationId xmlns:a16="http://schemas.microsoft.com/office/drawing/2014/main" id="{FCD932A1-DFF7-1CC1-4421-725D47907D92}"/>
              </a:ext>
            </a:extLst>
          </p:cNvPr>
          <p:cNvPicPr>
            <a:picLocks noChangeAspect="1"/>
          </p:cNvPicPr>
          <p:nvPr/>
        </p:nvPicPr>
        <p:blipFill>
          <a:blip r:embed="rId4"/>
          <a:stretch>
            <a:fillRect/>
          </a:stretch>
        </p:blipFill>
        <p:spPr>
          <a:xfrm>
            <a:off x="5247961" y="2675355"/>
            <a:ext cx="1725790" cy="1725790"/>
          </a:xfrm>
          <a:prstGeom prst="rect">
            <a:avLst/>
          </a:prstGeom>
        </p:spPr>
      </p:pic>
      <p:pic>
        <p:nvPicPr>
          <p:cNvPr id="18" name="Picture 17">
            <a:extLst>
              <a:ext uri="{FF2B5EF4-FFF2-40B4-BE49-F238E27FC236}">
                <a16:creationId xmlns:a16="http://schemas.microsoft.com/office/drawing/2014/main" id="{0CBE7B9B-964A-6601-475F-6749BF517D1B}"/>
              </a:ext>
            </a:extLst>
          </p:cNvPr>
          <p:cNvPicPr>
            <a:picLocks noChangeAspect="1"/>
          </p:cNvPicPr>
          <p:nvPr/>
        </p:nvPicPr>
        <p:blipFill>
          <a:blip r:embed="rId5"/>
          <a:stretch>
            <a:fillRect/>
          </a:stretch>
        </p:blipFill>
        <p:spPr>
          <a:xfrm>
            <a:off x="3122342" y="2765014"/>
            <a:ext cx="1623944" cy="1623944"/>
          </a:xfrm>
          <a:prstGeom prst="rect">
            <a:avLst/>
          </a:prstGeom>
        </p:spPr>
      </p:pic>
      <p:pic>
        <p:nvPicPr>
          <p:cNvPr id="19" name="Picture 18">
            <a:extLst>
              <a:ext uri="{FF2B5EF4-FFF2-40B4-BE49-F238E27FC236}">
                <a16:creationId xmlns:a16="http://schemas.microsoft.com/office/drawing/2014/main" id="{83206813-6B39-0D65-C589-2DB28AEA07D6}"/>
              </a:ext>
            </a:extLst>
          </p:cNvPr>
          <p:cNvPicPr>
            <a:picLocks noChangeAspect="1"/>
          </p:cNvPicPr>
          <p:nvPr/>
        </p:nvPicPr>
        <p:blipFill>
          <a:blip r:embed="rId6"/>
          <a:stretch>
            <a:fillRect/>
          </a:stretch>
        </p:blipFill>
        <p:spPr>
          <a:xfrm>
            <a:off x="9895490" y="2625860"/>
            <a:ext cx="1606279" cy="1606279"/>
          </a:xfrm>
          <a:prstGeom prst="rect">
            <a:avLst/>
          </a:prstGeom>
        </p:spPr>
      </p:pic>
      <p:pic>
        <p:nvPicPr>
          <p:cNvPr id="20" name="Picture 19">
            <a:extLst>
              <a:ext uri="{FF2B5EF4-FFF2-40B4-BE49-F238E27FC236}">
                <a16:creationId xmlns:a16="http://schemas.microsoft.com/office/drawing/2014/main" id="{2EA48E1E-C81E-625B-A952-B22B4703C7EF}"/>
              </a:ext>
            </a:extLst>
          </p:cNvPr>
          <p:cNvPicPr>
            <a:picLocks noChangeAspect="1"/>
          </p:cNvPicPr>
          <p:nvPr/>
        </p:nvPicPr>
        <p:blipFill>
          <a:blip r:embed="rId7"/>
          <a:stretch>
            <a:fillRect/>
          </a:stretch>
        </p:blipFill>
        <p:spPr>
          <a:xfrm>
            <a:off x="996723" y="2803410"/>
            <a:ext cx="1623944" cy="1623944"/>
          </a:xfrm>
          <a:prstGeom prst="rect">
            <a:avLst/>
          </a:prstGeom>
        </p:spPr>
      </p:pic>
      <p:cxnSp>
        <p:nvCxnSpPr>
          <p:cNvPr id="21" name="Straight Connector 20">
            <a:extLst>
              <a:ext uri="{FF2B5EF4-FFF2-40B4-BE49-F238E27FC236}">
                <a16:creationId xmlns:a16="http://schemas.microsoft.com/office/drawing/2014/main" id="{5EAB0454-F574-EA56-7CE3-EDAFBCC53B70}"/>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022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87D540C-89E1-C791-8E6A-BCFF603F8B84}"/>
              </a:ext>
            </a:extLst>
          </p:cNvPr>
          <p:cNvSpPr>
            <a:spLocks noGrp="1"/>
          </p:cNvSpPr>
          <p:nvPr>
            <p:ph type="ctrTitle"/>
          </p:nvPr>
        </p:nvSpPr>
        <p:spPr>
          <a:xfrm>
            <a:off x="-4357367" y="-595665"/>
            <a:ext cx="12841941" cy="1752600"/>
          </a:xfrm>
        </p:spPr>
        <p:txBody>
          <a:bodyPr>
            <a:normAutofit/>
          </a:bodyPr>
          <a:lstStyle/>
          <a:p>
            <a:pPr marL="0" marR="0">
              <a:spcBef>
                <a:spcPts val="0"/>
              </a:spcBef>
              <a:spcAft>
                <a:spcPts val="0"/>
              </a:spcAft>
            </a:pPr>
            <a:r>
              <a:rPr lang="en-US" sz="3400" b="1" kern="0" dirty="0">
                <a:effectLst/>
                <a:latin typeface="Arial" panose="020B0604020202020204" pitchFamily="34" charset="0"/>
                <a:ea typeface="Times New Roman" panose="02020603050405020304" pitchFamily="18" charset="0"/>
                <a:cs typeface="Arial" panose="020B0604020202020204" pitchFamily="34" charset="0"/>
              </a:rPr>
              <a:t>Case Overlap</a:t>
            </a:r>
            <a:endParaRPr lang="en-US" sz="34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73019DA0-101D-E355-252E-D38BC0527493}"/>
              </a:ext>
            </a:extLst>
          </p:cNvPr>
          <p:cNvSpPr txBox="1"/>
          <p:nvPr/>
        </p:nvSpPr>
        <p:spPr>
          <a:xfrm>
            <a:off x="7397819" y="3182778"/>
            <a:ext cx="1151127"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1314</a:t>
            </a:r>
          </a:p>
        </p:txBody>
      </p:sp>
      <p:sp>
        <p:nvSpPr>
          <p:cNvPr id="10" name="Rectangle 9">
            <a:extLst>
              <a:ext uri="{FF2B5EF4-FFF2-40B4-BE49-F238E27FC236}">
                <a16:creationId xmlns:a16="http://schemas.microsoft.com/office/drawing/2014/main" id="{4079B153-A696-45A2-EDCA-2C8870DC8382}"/>
              </a:ext>
            </a:extLst>
          </p:cNvPr>
          <p:cNvSpPr/>
          <p:nvPr/>
        </p:nvSpPr>
        <p:spPr>
          <a:xfrm rot="18407166">
            <a:off x="6123549" y="1959896"/>
            <a:ext cx="3699665" cy="2615335"/>
          </a:xfrm>
          <a:prstGeom prst="rect">
            <a:avLst/>
          </a:prstGeom>
          <a:noFill/>
          <a:ln>
            <a:noFill/>
          </a:ln>
          <a:effectLst>
            <a:softEdge rad="0"/>
          </a:effectLst>
        </p:spPr>
        <p:txBody>
          <a:bodyPr wrap="square" lIns="91440" tIns="45720" rIns="91440" bIns="45720">
            <a:prstTxWarp prst="textArchUp">
              <a:avLst/>
            </a:prstTxWarp>
            <a:spAutoFit/>
          </a:bodyPr>
          <a:lstStyle/>
          <a:p>
            <a:pPr algn="ctr"/>
            <a:r>
              <a:rPr lang="en-US" sz="2200" b="1" dirty="0">
                <a:ln w="22225">
                  <a:noFill/>
                  <a:prstDash val="solid"/>
                </a:ln>
                <a:latin typeface="Arial" panose="020B0604020202020204" pitchFamily="34" charset="0"/>
                <a:cs typeface="Arial" panose="020B0604020202020204" pitchFamily="34" charset="0"/>
              </a:rPr>
              <a:t>NSQIP</a:t>
            </a:r>
          </a:p>
        </p:txBody>
      </p:sp>
      <p:pic>
        <p:nvPicPr>
          <p:cNvPr id="8" name="Picture 7" descr="A close-up of a pie chart&#10;&#10;Description automatically generated">
            <a:extLst>
              <a:ext uri="{FF2B5EF4-FFF2-40B4-BE49-F238E27FC236}">
                <a16:creationId xmlns:a16="http://schemas.microsoft.com/office/drawing/2014/main" id="{23FCA63F-A002-BEE6-7A3A-F5E13962322E}"/>
              </a:ext>
            </a:extLst>
          </p:cNvPr>
          <p:cNvPicPr>
            <a:picLocks noChangeAspect="1"/>
          </p:cNvPicPr>
          <p:nvPr/>
        </p:nvPicPr>
        <p:blipFill>
          <a:blip r:embed="rId3"/>
          <a:stretch>
            <a:fillRect/>
          </a:stretch>
        </p:blipFill>
        <p:spPr>
          <a:xfrm>
            <a:off x="678633" y="1606569"/>
            <a:ext cx="10834734" cy="4478925"/>
          </a:xfrm>
          <a:prstGeom prst="rect">
            <a:avLst/>
          </a:prstGeom>
        </p:spPr>
      </p:pic>
    </p:spTree>
    <p:extLst>
      <p:ext uri="{BB962C8B-B14F-4D97-AF65-F5344CB8AC3E}">
        <p14:creationId xmlns:p14="http://schemas.microsoft.com/office/powerpoint/2010/main" val="1626566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A86E902-CC31-A553-9F6D-D010F2300AD9}"/>
              </a:ext>
            </a:extLst>
          </p:cNvPr>
          <p:cNvSpPr>
            <a:spLocks noChangeArrowheads="1"/>
          </p:cNvSpPr>
          <p:nvPr/>
        </p:nvSpPr>
        <p:spPr bwMode="auto">
          <a:xfrm>
            <a:off x="3127375" y="31781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Content Placeholder 16">
            <a:extLst>
              <a:ext uri="{FF2B5EF4-FFF2-40B4-BE49-F238E27FC236}">
                <a16:creationId xmlns:a16="http://schemas.microsoft.com/office/drawing/2014/main" id="{7D6F3D1C-689C-D7FF-A1BA-1B887053817C}"/>
              </a:ext>
            </a:extLst>
          </p:cNvPr>
          <p:cNvGraphicFramePr>
            <a:graphicFrameLocks noGrp="1"/>
          </p:cNvGraphicFramePr>
          <p:nvPr>
            <p:ph idx="1"/>
          </p:nvPr>
        </p:nvGraphicFramePr>
        <p:xfrm>
          <a:off x="1357313" y="1771649"/>
          <a:ext cx="9786939" cy="4314825"/>
        </p:xfrm>
        <a:graphic>
          <a:graphicData uri="http://schemas.openxmlformats.org/drawingml/2006/table">
            <a:tbl>
              <a:tblPr firstRow="1" firstCol="1" bandRow="1">
                <a:tableStyleId>{5C22544A-7EE6-4342-B048-85BDC9FD1C3A}</a:tableStyleId>
              </a:tblPr>
              <a:tblGrid>
                <a:gridCol w="3115348">
                  <a:extLst>
                    <a:ext uri="{9D8B030D-6E8A-4147-A177-3AD203B41FA5}">
                      <a16:colId xmlns:a16="http://schemas.microsoft.com/office/drawing/2014/main" val="3813326940"/>
                    </a:ext>
                  </a:extLst>
                </a:gridCol>
                <a:gridCol w="1777077">
                  <a:extLst>
                    <a:ext uri="{9D8B030D-6E8A-4147-A177-3AD203B41FA5}">
                      <a16:colId xmlns:a16="http://schemas.microsoft.com/office/drawing/2014/main" val="3097459880"/>
                    </a:ext>
                  </a:extLst>
                </a:gridCol>
                <a:gridCol w="2447257">
                  <a:extLst>
                    <a:ext uri="{9D8B030D-6E8A-4147-A177-3AD203B41FA5}">
                      <a16:colId xmlns:a16="http://schemas.microsoft.com/office/drawing/2014/main" val="1304554625"/>
                    </a:ext>
                  </a:extLst>
                </a:gridCol>
                <a:gridCol w="2447257">
                  <a:extLst>
                    <a:ext uri="{9D8B030D-6E8A-4147-A177-3AD203B41FA5}">
                      <a16:colId xmlns:a16="http://schemas.microsoft.com/office/drawing/2014/main" val="1871521402"/>
                    </a:ext>
                  </a:extLst>
                </a:gridCol>
              </a:tblGrid>
              <a:tr h="554404">
                <a:tc gridSpan="4">
                  <a:txBody>
                    <a:bodyPr/>
                    <a:lstStyle/>
                    <a:p>
                      <a:pPr marL="0" marR="0" algn="ctr">
                        <a:spcBef>
                          <a:spcPts val="0"/>
                        </a:spcBef>
                        <a:spcAft>
                          <a:spcPts val="0"/>
                        </a:spcAft>
                      </a:pPr>
                      <a:r>
                        <a:rPr lang="en-US" sz="2400" kern="100" dirty="0">
                          <a:solidFill>
                            <a:schemeClr val="tx1"/>
                          </a:solidFill>
                          <a:effectLst/>
                        </a:rPr>
                        <a:t>Post Discharge VTE Prophylaxis Adherence</a:t>
                      </a:r>
                      <a:endParaRPr lang="en-US"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0370095"/>
                  </a:ext>
                </a:extLst>
              </a:tr>
              <a:tr h="586889">
                <a:tc>
                  <a:txBody>
                    <a:bodyPr/>
                    <a:lstStyle/>
                    <a:p>
                      <a:pPr marL="0" marR="0">
                        <a:spcBef>
                          <a:spcPts val="0"/>
                        </a:spcBef>
                        <a:spcAft>
                          <a:spcPts val="0"/>
                        </a:spcAft>
                      </a:pPr>
                      <a:r>
                        <a:rPr lang="en-US" sz="2000" kern="100" dirty="0">
                          <a:solidFill>
                            <a:schemeClr val="tx1"/>
                          </a:solidFill>
                          <a:effectLst/>
                        </a:rPr>
                        <a:t> </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40000"/>
                        <a:lumOff val="60000"/>
                      </a:schemeClr>
                    </a:solidFill>
                  </a:tcPr>
                </a:tc>
                <a:tc>
                  <a:txBody>
                    <a:bodyPr/>
                    <a:lstStyle/>
                    <a:p>
                      <a:pPr marL="0" marR="0" algn="ctr">
                        <a:spcBef>
                          <a:spcPts val="0"/>
                        </a:spcBef>
                        <a:spcAft>
                          <a:spcPts val="0"/>
                        </a:spcAft>
                      </a:pPr>
                      <a:r>
                        <a:rPr lang="en-US" sz="2000" kern="100" dirty="0">
                          <a:solidFill>
                            <a:schemeClr val="tx1"/>
                          </a:solidFill>
                          <a:effectLst/>
                        </a:rPr>
                        <a:t>No (n=1332)</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40000"/>
                        <a:lumOff val="60000"/>
                      </a:schemeClr>
                    </a:solidFill>
                  </a:tcPr>
                </a:tc>
                <a:tc>
                  <a:txBody>
                    <a:bodyPr/>
                    <a:lstStyle/>
                    <a:p>
                      <a:pPr marL="0" marR="0" algn="ctr">
                        <a:spcBef>
                          <a:spcPts val="0"/>
                        </a:spcBef>
                        <a:spcAft>
                          <a:spcPts val="0"/>
                        </a:spcAft>
                      </a:pPr>
                      <a:r>
                        <a:rPr lang="en-US" sz="2000" kern="100" dirty="0">
                          <a:solidFill>
                            <a:schemeClr val="tx1"/>
                          </a:solidFill>
                          <a:effectLst/>
                        </a:rPr>
                        <a:t>Yes (n=2066)</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40000"/>
                        <a:lumOff val="60000"/>
                      </a:schemeClr>
                    </a:solidFill>
                  </a:tcPr>
                </a:tc>
                <a:tc>
                  <a:txBody>
                    <a:bodyPr/>
                    <a:lstStyle/>
                    <a:p>
                      <a:pPr marL="0" marR="0">
                        <a:spcBef>
                          <a:spcPts val="0"/>
                        </a:spcBef>
                        <a:spcAft>
                          <a:spcPts val="0"/>
                        </a:spcAft>
                      </a:pPr>
                      <a:r>
                        <a:rPr lang="en-US" sz="2000" kern="100" dirty="0">
                          <a:solidFill>
                            <a:schemeClr val="tx1"/>
                          </a:solidFill>
                          <a:effectLst/>
                        </a:rPr>
                        <a:t>OR, (95% CI)</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40000"/>
                        <a:lumOff val="60000"/>
                      </a:schemeClr>
                    </a:solidFill>
                  </a:tcPr>
                </a:tc>
                <a:extLst>
                  <a:ext uri="{0D108BD9-81ED-4DB2-BD59-A6C34878D82A}">
                    <a16:rowId xmlns:a16="http://schemas.microsoft.com/office/drawing/2014/main" val="1480761941"/>
                  </a:ext>
                </a:extLst>
              </a:tr>
              <a:tr h="543337">
                <a:tc>
                  <a:txBody>
                    <a:bodyPr/>
                    <a:lstStyle/>
                    <a:p>
                      <a:pPr marL="0" marR="0">
                        <a:spcBef>
                          <a:spcPts val="0"/>
                        </a:spcBef>
                        <a:spcAft>
                          <a:spcPts val="0"/>
                        </a:spcAft>
                      </a:pPr>
                      <a:r>
                        <a:rPr lang="en-US" sz="2000" kern="100" dirty="0">
                          <a:solidFill>
                            <a:schemeClr val="tx1"/>
                          </a:solidFill>
                          <a:effectLst/>
                        </a:rPr>
                        <a:t>Procedure type </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20000"/>
                        <a:lumOff val="80000"/>
                      </a:schemeClr>
                    </a:solidFill>
                  </a:tcPr>
                </a:tc>
                <a:tc>
                  <a:txBody>
                    <a:bodyPr/>
                    <a:lstStyle/>
                    <a:p>
                      <a:pPr marL="0" marR="0" algn="ctr">
                        <a:spcBef>
                          <a:spcPts val="0"/>
                        </a:spcBef>
                        <a:spcAft>
                          <a:spcPts val="0"/>
                        </a:spcAft>
                      </a:pPr>
                      <a:r>
                        <a:rPr lang="en-US" sz="2000" kern="100">
                          <a:solidFill>
                            <a:schemeClr val="tx1"/>
                          </a:solidFill>
                          <a:effectLst/>
                        </a:rPr>
                        <a:t> </a:t>
                      </a:r>
                      <a:endParaRPr lang="en-US" sz="20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20000"/>
                        <a:lumOff val="80000"/>
                      </a:schemeClr>
                    </a:solidFill>
                  </a:tcPr>
                </a:tc>
                <a:tc>
                  <a:txBody>
                    <a:bodyPr/>
                    <a:lstStyle/>
                    <a:p>
                      <a:pPr marL="0" marR="0" algn="ctr">
                        <a:spcBef>
                          <a:spcPts val="0"/>
                        </a:spcBef>
                        <a:spcAft>
                          <a:spcPts val="0"/>
                        </a:spcAft>
                      </a:pPr>
                      <a:r>
                        <a:rPr lang="en-US" sz="2000" kern="100" dirty="0">
                          <a:solidFill>
                            <a:schemeClr val="tx1"/>
                          </a:solidFill>
                          <a:effectLst/>
                        </a:rPr>
                        <a:t> </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20000"/>
                        <a:lumOff val="80000"/>
                      </a:schemeClr>
                    </a:solidFill>
                  </a:tcPr>
                </a:tc>
                <a:tc>
                  <a:txBody>
                    <a:bodyPr/>
                    <a:lstStyle/>
                    <a:p>
                      <a:pPr marL="0" marR="0">
                        <a:spcBef>
                          <a:spcPts val="0"/>
                        </a:spcBef>
                        <a:spcAft>
                          <a:spcPts val="0"/>
                        </a:spcAft>
                      </a:pPr>
                      <a:r>
                        <a:rPr lang="en-US" sz="2000" kern="100" dirty="0">
                          <a:solidFill>
                            <a:schemeClr val="tx1"/>
                          </a:solidFill>
                          <a:effectLst/>
                        </a:rPr>
                        <a:t> </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20000"/>
                        <a:lumOff val="80000"/>
                      </a:schemeClr>
                    </a:solidFill>
                  </a:tcPr>
                </a:tc>
                <a:extLst>
                  <a:ext uri="{0D108BD9-81ED-4DB2-BD59-A6C34878D82A}">
                    <a16:rowId xmlns:a16="http://schemas.microsoft.com/office/drawing/2014/main" val="641457098"/>
                  </a:ext>
                </a:extLst>
              </a:tr>
              <a:tr h="670059">
                <a:tc>
                  <a:txBody>
                    <a:bodyPr/>
                    <a:lstStyle/>
                    <a:p>
                      <a:pPr marL="0" marR="0" algn="r">
                        <a:spcBef>
                          <a:spcPts val="0"/>
                        </a:spcBef>
                        <a:spcAft>
                          <a:spcPts val="0"/>
                        </a:spcAft>
                      </a:pPr>
                      <a:r>
                        <a:rPr lang="en-US" sz="2000" b="0" kern="100" dirty="0">
                          <a:solidFill>
                            <a:schemeClr val="tx1"/>
                          </a:solidFill>
                          <a:effectLst/>
                        </a:rPr>
                        <a:t>Colorectal                                </a:t>
                      </a:r>
                      <a:endPar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40000"/>
                        <a:lumOff val="60000"/>
                      </a:schemeClr>
                    </a:solidFill>
                  </a:tcPr>
                </a:tc>
                <a:tc>
                  <a:txBody>
                    <a:bodyPr/>
                    <a:lstStyle/>
                    <a:p>
                      <a:pPr marL="0" marR="0" algn="ctr">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959 (44.1)</a:t>
                      </a: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1215 (55.9)</a:t>
                      </a:r>
                    </a:p>
                  </a:txBody>
                  <a:tcPr marL="68580" marR="68580" marT="0" marB="0">
                    <a:solidFill>
                      <a:schemeClr val="accent1">
                        <a:lumMod val="40000"/>
                        <a:lumOff val="60000"/>
                      </a:schemeClr>
                    </a:solidFill>
                  </a:tcPr>
                </a:tc>
                <a:tc>
                  <a:txBody>
                    <a:bodyPr/>
                    <a:lstStyle/>
                    <a:p>
                      <a:pPr marL="0" marR="0">
                        <a:spcBef>
                          <a:spcPts val="0"/>
                        </a:spcBef>
                        <a:spcAft>
                          <a:spcPts val="0"/>
                        </a:spcAft>
                      </a:pPr>
                      <a:r>
                        <a:rPr lang="en-US" sz="2000" kern="100" dirty="0">
                          <a:solidFill>
                            <a:schemeClr val="tx1"/>
                          </a:solidFill>
                          <a:effectLst/>
                          <a:latin typeface="Calibri" panose="020F0502020204030204" pitchFamily="34" charset="0"/>
                          <a:cs typeface="Times New Roman" panose="02020603050405020304" pitchFamily="18" charset="0"/>
                        </a:rPr>
                        <a:t>Ref</a:t>
                      </a:r>
                    </a:p>
                  </a:txBody>
                  <a:tcPr marL="56267" marR="56267" marT="0" marB="0">
                    <a:solidFill>
                      <a:schemeClr val="accent1">
                        <a:lumMod val="40000"/>
                        <a:lumOff val="60000"/>
                      </a:schemeClr>
                    </a:solidFill>
                  </a:tcPr>
                </a:tc>
                <a:extLst>
                  <a:ext uri="{0D108BD9-81ED-4DB2-BD59-A6C34878D82A}">
                    <a16:rowId xmlns:a16="http://schemas.microsoft.com/office/drawing/2014/main" val="1319327670"/>
                  </a:ext>
                </a:extLst>
              </a:tr>
              <a:tr h="677138">
                <a:tc>
                  <a:txBody>
                    <a:bodyPr/>
                    <a:lstStyle/>
                    <a:p>
                      <a:pPr marL="0" marR="0" algn="r">
                        <a:spcBef>
                          <a:spcPts val="0"/>
                        </a:spcBef>
                        <a:spcAft>
                          <a:spcPts val="0"/>
                        </a:spcAft>
                      </a:pPr>
                      <a:r>
                        <a:rPr lang="en-US" sz="2000" b="0" kern="100" dirty="0">
                          <a:solidFill>
                            <a:schemeClr val="tx1"/>
                          </a:solidFill>
                          <a:effectLst/>
                        </a:rPr>
                        <a:t>  Hepato-</a:t>
                      </a:r>
                      <a:r>
                        <a:rPr lang="en-US" sz="2000" b="0" kern="100" dirty="0" err="1">
                          <a:solidFill>
                            <a:schemeClr val="tx1"/>
                          </a:solidFill>
                          <a:effectLst/>
                        </a:rPr>
                        <a:t>pancreatico</a:t>
                      </a:r>
                      <a:r>
                        <a:rPr lang="en-US" sz="2000" b="0" kern="100" dirty="0">
                          <a:solidFill>
                            <a:schemeClr val="tx1"/>
                          </a:solidFill>
                          <a:effectLst/>
                        </a:rPr>
                        <a:t>-biliary </a:t>
                      </a:r>
                      <a:endPar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20000"/>
                        <a:lumOff val="80000"/>
                      </a:schemeClr>
                    </a:solidFill>
                  </a:tcPr>
                </a:tc>
                <a:tc>
                  <a:txBody>
                    <a:bodyPr/>
                    <a:lstStyle/>
                    <a:p>
                      <a:pPr marL="0" marR="0" algn="ctr">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101 (29.4)</a:t>
                      </a: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243 (70.6)</a:t>
                      </a:r>
                    </a:p>
                  </a:txBody>
                  <a:tcPr marL="68580" marR="68580" marT="0" marB="0">
                    <a:solidFill>
                      <a:schemeClr val="accent1">
                        <a:lumMod val="20000"/>
                        <a:lumOff val="80000"/>
                      </a:schemeClr>
                    </a:solidFill>
                  </a:tcPr>
                </a:tc>
                <a:tc>
                  <a:txBody>
                    <a:bodyPr/>
                    <a:lstStyle/>
                    <a:p>
                      <a:r>
                        <a:rPr lang="en-US" sz="2000" kern="1200" dirty="0">
                          <a:solidFill>
                            <a:schemeClr val="dk1"/>
                          </a:solidFill>
                          <a:effectLst/>
                          <a:latin typeface="+mn-lt"/>
                          <a:ea typeface="+mn-ea"/>
                          <a:cs typeface="+mn-cs"/>
                        </a:rPr>
                        <a:t>1.97, (1.53-2.54)</a:t>
                      </a:r>
                      <a:r>
                        <a:rPr lang="en-US" sz="2000" dirty="0">
                          <a:effectLst/>
                        </a:rPr>
                        <a:t> </a:t>
                      </a:r>
                      <a:endParaRPr lang="en-US" sz="2000" dirty="0"/>
                    </a:p>
                  </a:txBody>
                  <a:tcPr marL="56267" marR="56267" marT="0" marB="0">
                    <a:solidFill>
                      <a:schemeClr val="accent1">
                        <a:lumMod val="40000"/>
                        <a:lumOff val="60000"/>
                      </a:schemeClr>
                    </a:solidFill>
                  </a:tcPr>
                </a:tc>
                <a:extLst>
                  <a:ext uri="{0D108BD9-81ED-4DB2-BD59-A6C34878D82A}">
                    <a16:rowId xmlns:a16="http://schemas.microsoft.com/office/drawing/2014/main" val="124694287"/>
                  </a:ext>
                </a:extLst>
              </a:tr>
              <a:tr h="62367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Urologic </a:t>
                      </a:r>
                    </a:p>
                  </a:txBody>
                  <a:tcPr marL="56267" marR="56267" marT="0" marB="0">
                    <a:solidFill>
                      <a:schemeClr val="accent1">
                        <a:lumMod val="40000"/>
                        <a:lumOff val="60000"/>
                      </a:schemeClr>
                    </a:solidFill>
                  </a:tcPr>
                </a:tc>
                <a:tc>
                  <a:txBody>
                    <a:bodyPr/>
                    <a:lstStyle/>
                    <a:p>
                      <a:pPr marL="0" marR="0" algn="ctr">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208 (41.9)</a:t>
                      </a:r>
                    </a:p>
                  </a:txBody>
                  <a:tcPr marL="68580" marR="68580" marT="0" marB="0">
                    <a:solidFill>
                      <a:schemeClr val="accent1">
                        <a:lumMod val="40000"/>
                        <a:lumOff val="60000"/>
                      </a:schemeClr>
                    </a:solidFill>
                  </a:tcPr>
                </a:tc>
                <a:tc>
                  <a:txBody>
                    <a:bodyPr/>
                    <a:lstStyle/>
                    <a:p>
                      <a:pPr marL="0" marR="0" algn="ctr">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289 (58.1)</a:t>
                      </a:r>
                    </a:p>
                  </a:txBody>
                  <a:tcPr marL="68580" marR="68580" marT="0" marB="0">
                    <a:solidFill>
                      <a:schemeClr val="accent1">
                        <a:lumMod val="40000"/>
                        <a:lumOff val="60000"/>
                      </a:schemeClr>
                    </a:solidFill>
                  </a:tcPr>
                </a:tc>
                <a:tc>
                  <a:txBody>
                    <a:bodyPr/>
                    <a:lstStyle/>
                    <a:p>
                      <a:pPr marL="0" marR="0">
                        <a:spcBef>
                          <a:spcPts val="0"/>
                        </a:spcBef>
                        <a:spcAft>
                          <a:spcPts val="0"/>
                        </a:spcAft>
                      </a:pPr>
                      <a:r>
                        <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1.13, (0.92-1.38)</a:t>
                      </a:r>
                    </a:p>
                  </a:txBody>
                  <a:tcPr marL="56267" marR="56267" marT="0" marB="0">
                    <a:solidFill>
                      <a:schemeClr val="accent1">
                        <a:lumMod val="40000"/>
                        <a:lumOff val="60000"/>
                      </a:schemeClr>
                    </a:solidFill>
                  </a:tcPr>
                </a:tc>
                <a:extLst>
                  <a:ext uri="{0D108BD9-81ED-4DB2-BD59-A6C34878D82A}">
                    <a16:rowId xmlns:a16="http://schemas.microsoft.com/office/drawing/2014/main" val="4153928799"/>
                  </a:ext>
                </a:extLst>
              </a:tr>
              <a:tr h="65931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0" kern="100" dirty="0">
                          <a:solidFill>
                            <a:schemeClr val="tx1"/>
                          </a:solidFill>
                          <a:effectLst/>
                        </a:rPr>
                        <a:t>                     Gynecologic </a:t>
                      </a:r>
                      <a:endParaRPr lang="en-US" sz="20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20000"/>
                        <a:lumOff val="80000"/>
                      </a:schemeClr>
                    </a:solidFill>
                  </a:tcPr>
                </a:tc>
                <a:tc>
                  <a:txBody>
                    <a:bodyPr/>
                    <a:lstStyle/>
                    <a:p>
                      <a:pPr marL="0" marR="0" algn="ctr">
                        <a:spcBef>
                          <a:spcPts val="0"/>
                        </a:spcBef>
                        <a:spcAft>
                          <a:spcPts val="0"/>
                        </a:spcAft>
                      </a:pPr>
                      <a:r>
                        <a:rPr lang="en-US" sz="2000" kern="100">
                          <a:effectLst/>
                          <a:latin typeface="Calibri" panose="020F0502020204030204" pitchFamily="34" charset="0"/>
                          <a:ea typeface="Calibri" panose="020F0502020204030204" pitchFamily="34" charset="0"/>
                          <a:cs typeface="Times New Roman" panose="02020603050405020304" pitchFamily="18" charset="0"/>
                        </a:rPr>
                        <a:t>64 (16.7)</a:t>
                      </a: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319 (83.3)</a:t>
                      </a:r>
                    </a:p>
                  </a:txBody>
                  <a:tcPr marL="68580" marR="68580" marT="0" marB="0">
                    <a:solidFill>
                      <a:schemeClr val="accent1">
                        <a:lumMod val="20000"/>
                        <a:lumOff val="80000"/>
                      </a:schemeClr>
                    </a:solidFill>
                  </a:tcPr>
                </a:tc>
                <a:tc>
                  <a:txBody>
                    <a:bodyPr/>
                    <a:lstStyle/>
                    <a:p>
                      <a:pPr marL="0" marR="0">
                        <a:spcBef>
                          <a:spcPts val="0"/>
                        </a:spcBef>
                        <a:spcAft>
                          <a:spcPts val="0"/>
                        </a:spcAft>
                      </a:pPr>
                      <a:r>
                        <a:rPr lang="en-US" sz="2000" kern="1200" dirty="0">
                          <a:solidFill>
                            <a:schemeClr val="dk1"/>
                          </a:solidFill>
                          <a:effectLst/>
                          <a:latin typeface="+mn-lt"/>
                          <a:ea typeface="+mn-ea"/>
                          <a:cs typeface="+mn-cs"/>
                        </a:rPr>
                        <a:t>3.92, (2.92-5.27)</a:t>
                      </a:r>
                      <a:r>
                        <a:rPr lang="en-US" sz="2000" dirty="0">
                          <a:effectLst/>
                        </a:rPr>
                        <a:t> </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267" marR="56267" marT="0" marB="0">
                    <a:solidFill>
                      <a:schemeClr val="accent1">
                        <a:lumMod val="40000"/>
                        <a:lumOff val="60000"/>
                      </a:schemeClr>
                    </a:solidFill>
                  </a:tcPr>
                </a:tc>
                <a:extLst>
                  <a:ext uri="{0D108BD9-81ED-4DB2-BD59-A6C34878D82A}">
                    <a16:rowId xmlns:a16="http://schemas.microsoft.com/office/drawing/2014/main" val="3096454908"/>
                  </a:ext>
                </a:extLst>
              </a:tr>
            </a:tbl>
          </a:graphicData>
        </a:graphic>
      </p:graphicFrame>
      <p:sp>
        <p:nvSpPr>
          <p:cNvPr id="10" name="Title 1">
            <a:extLst>
              <a:ext uri="{FF2B5EF4-FFF2-40B4-BE49-F238E27FC236}">
                <a16:creationId xmlns:a16="http://schemas.microsoft.com/office/drawing/2014/main" id="{24E23DCA-89DE-2E04-FCB9-A2956F33A9A4}"/>
              </a:ext>
            </a:extLst>
          </p:cNvPr>
          <p:cNvSpPr txBox="1">
            <a:spLocks/>
          </p:cNvSpPr>
          <p:nvPr/>
        </p:nvSpPr>
        <p:spPr>
          <a:xfrm>
            <a:off x="838200" y="1643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Multivariable Analysis: Procedure </a:t>
            </a:r>
          </a:p>
        </p:txBody>
      </p:sp>
      <p:cxnSp>
        <p:nvCxnSpPr>
          <p:cNvPr id="11" name="Straight Connector 10">
            <a:extLst>
              <a:ext uri="{FF2B5EF4-FFF2-40B4-BE49-F238E27FC236}">
                <a16:creationId xmlns:a16="http://schemas.microsoft.com/office/drawing/2014/main" id="{B39D3673-95CB-09A9-D798-C29A4453EAB1}"/>
              </a:ext>
            </a:extLst>
          </p:cNvPr>
          <p:cNvCxnSpPr>
            <a:cxnSpLocks/>
          </p:cNvCxnSpPr>
          <p:nvPr/>
        </p:nvCxnSpPr>
        <p:spPr>
          <a:xfrm>
            <a:off x="19986" y="1440341"/>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5C8E2E4-B469-D0EE-BD03-FF45602DE6C7}"/>
              </a:ext>
            </a:extLst>
          </p:cNvPr>
          <p:cNvSpPr txBox="1"/>
          <p:nvPr/>
        </p:nvSpPr>
        <p:spPr>
          <a:xfrm>
            <a:off x="1357313" y="5443538"/>
            <a:ext cx="9786939" cy="642936"/>
          </a:xfrm>
          <a:prstGeom prst="rect">
            <a:avLst/>
          </a:prstGeom>
          <a:noFill/>
          <a:ln w="53975">
            <a:solidFill>
              <a:srgbClr val="FF0000"/>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9478AF6E-D448-E3C4-ED31-E2C6CD1E0F3F}"/>
              </a:ext>
            </a:extLst>
          </p:cNvPr>
          <p:cNvSpPr txBox="1"/>
          <p:nvPr/>
        </p:nvSpPr>
        <p:spPr>
          <a:xfrm>
            <a:off x="1357313" y="4108862"/>
            <a:ext cx="9786939" cy="700644"/>
          </a:xfrm>
          <a:prstGeom prst="rect">
            <a:avLst/>
          </a:prstGeom>
          <a:noFill/>
          <a:ln w="539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382241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CC5C267-3B54-C34C-D81D-ACDBCF95719C}"/>
              </a:ext>
            </a:extLst>
          </p:cNvPr>
          <p:cNvGraphicFramePr>
            <a:graphicFrameLocks/>
          </p:cNvGraphicFramePr>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138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193E-9905-881A-9EBA-95750F6F629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Limitations</a:t>
            </a:r>
            <a:r>
              <a:rPr lang="en-US" dirty="0"/>
              <a:t> </a:t>
            </a:r>
          </a:p>
        </p:txBody>
      </p:sp>
      <p:sp>
        <p:nvSpPr>
          <p:cNvPr id="3" name="Content Placeholder 2">
            <a:extLst>
              <a:ext uri="{FF2B5EF4-FFF2-40B4-BE49-F238E27FC236}">
                <a16:creationId xmlns:a16="http://schemas.microsoft.com/office/drawing/2014/main" id="{8D095174-FB16-D694-834A-C5E3110B0FAE}"/>
              </a:ext>
            </a:extLst>
          </p:cNvPr>
          <p:cNvSpPr>
            <a:spLocks noGrp="1"/>
          </p:cNvSpPr>
          <p:nvPr>
            <p:ph idx="1"/>
          </p:nvPr>
        </p:nvSpPr>
        <p:spPr>
          <a:xfrm>
            <a:off x="838200" y="2254250"/>
            <a:ext cx="10515600" cy="4351338"/>
          </a:xfrm>
        </p:spPr>
        <p:txBody>
          <a:bodyPr/>
          <a:lstStyle/>
          <a:p>
            <a:r>
              <a:rPr lang="en-US" dirty="0">
                <a:latin typeface="Arial" panose="020B0604020202020204" pitchFamily="34" charset="0"/>
                <a:cs typeface="Arial" panose="020B0604020202020204" pitchFamily="34" charset="0"/>
              </a:rPr>
              <a:t>Implementation changed to not mandatory mid-study</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ISQIP contains hospitals participating in NSQIP or other QIP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Low frequency of cases at a few of the sites</a:t>
            </a:r>
          </a:p>
        </p:txBody>
      </p:sp>
      <p:cxnSp>
        <p:nvCxnSpPr>
          <p:cNvPr id="4" name="Straight Connector 3">
            <a:extLst>
              <a:ext uri="{FF2B5EF4-FFF2-40B4-BE49-F238E27FC236}">
                <a16:creationId xmlns:a16="http://schemas.microsoft.com/office/drawing/2014/main" id="{DCC281D6-E4A4-A0D1-6A30-AAC9BB1A8661}"/>
              </a:ext>
            </a:extLst>
          </p:cNvPr>
          <p:cNvCxnSpPr>
            <a:cxnSpLocks/>
          </p:cNvCxnSpPr>
          <p:nvPr/>
        </p:nvCxnSpPr>
        <p:spPr>
          <a:xfrm>
            <a:off x="19986" y="1440341"/>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56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B80226-C7F3-A67A-9772-D79E12B75EDD}"/>
              </a:ext>
            </a:extLst>
          </p:cNvPr>
          <p:cNvSpPr txBox="1"/>
          <p:nvPr/>
        </p:nvSpPr>
        <p:spPr>
          <a:xfrm>
            <a:off x="4454203" y="421825"/>
            <a:ext cx="3283591" cy="692497"/>
          </a:xfrm>
          <a:prstGeom prst="rect">
            <a:avLst/>
          </a:prstGeom>
          <a:noFill/>
        </p:spPr>
        <p:txBody>
          <a:bodyPr wrap="none" rtlCol="0">
            <a:spAutoFit/>
          </a:bodyPr>
          <a:lstStyle/>
          <a:p>
            <a:r>
              <a:rPr lang="en-US" sz="3900" b="1" dirty="0">
                <a:latin typeface="Arial" panose="020B0604020202020204" pitchFamily="34" charset="0"/>
                <a:cs typeface="Arial" panose="020B0604020202020204" pitchFamily="34" charset="0"/>
              </a:rPr>
              <a:t>The New You</a:t>
            </a:r>
          </a:p>
        </p:txBody>
      </p:sp>
      <p:cxnSp>
        <p:nvCxnSpPr>
          <p:cNvPr id="12" name="Straight Connector 11">
            <a:extLst>
              <a:ext uri="{FF2B5EF4-FFF2-40B4-BE49-F238E27FC236}">
                <a16:creationId xmlns:a16="http://schemas.microsoft.com/office/drawing/2014/main" id="{01A339C8-B957-60A8-6F51-056D3A31073A}"/>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362584-1115-0DB4-AB54-C33F6AF8E15D}"/>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6" name="Picture 5">
            <a:extLst>
              <a:ext uri="{FF2B5EF4-FFF2-40B4-BE49-F238E27FC236}">
                <a16:creationId xmlns:a16="http://schemas.microsoft.com/office/drawing/2014/main" id="{8ECD2CDF-E3EC-462A-2819-D722FE2B5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pic>
        <p:nvPicPr>
          <p:cNvPr id="17" name="Picture 16">
            <a:extLst>
              <a:ext uri="{FF2B5EF4-FFF2-40B4-BE49-F238E27FC236}">
                <a16:creationId xmlns:a16="http://schemas.microsoft.com/office/drawing/2014/main" id="{E3463CB2-77C6-CDD8-707C-999860610A24}"/>
              </a:ext>
            </a:extLst>
          </p:cNvPr>
          <p:cNvPicPr>
            <a:picLocks noChangeAspect="1"/>
          </p:cNvPicPr>
          <p:nvPr/>
        </p:nvPicPr>
        <p:blipFill>
          <a:blip r:embed="rId4"/>
          <a:stretch>
            <a:fillRect/>
          </a:stretch>
        </p:blipFill>
        <p:spPr>
          <a:xfrm>
            <a:off x="851381" y="2175467"/>
            <a:ext cx="3285904" cy="3285904"/>
          </a:xfrm>
          <a:prstGeom prst="rect">
            <a:avLst/>
          </a:prstGeom>
        </p:spPr>
      </p:pic>
      <p:pic>
        <p:nvPicPr>
          <p:cNvPr id="3" name="Picture 2">
            <a:extLst>
              <a:ext uri="{FF2B5EF4-FFF2-40B4-BE49-F238E27FC236}">
                <a16:creationId xmlns:a16="http://schemas.microsoft.com/office/drawing/2014/main" id="{2DB34043-160A-6D99-DF77-632FC4E94157}"/>
              </a:ext>
            </a:extLst>
          </p:cNvPr>
          <p:cNvPicPr>
            <a:picLocks noChangeAspect="1"/>
          </p:cNvPicPr>
          <p:nvPr/>
        </p:nvPicPr>
        <p:blipFill>
          <a:blip r:embed="rId5"/>
          <a:stretch>
            <a:fillRect/>
          </a:stretch>
        </p:blipFill>
        <p:spPr>
          <a:xfrm>
            <a:off x="5553871" y="999643"/>
            <a:ext cx="5637551" cy="5637551"/>
          </a:xfrm>
          <a:prstGeom prst="rect">
            <a:avLst/>
          </a:prstGeom>
        </p:spPr>
      </p:pic>
    </p:spTree>
    <p:extLst>
      <p:ext uri="{BB962C8B-B14F-4D97-AF65-F5344CB8AC3E}">
        <p14:creationId xmlns:p14="http://schemas.microsoft.com/office/powerpoint/2010/main" val="121812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7"/>
                                        </p:tgtEl>
                                      </p:cBhvr>
                                    </p:animEffect>
                                    <p:anim calcmode="lin" valueType="num">
                                      <p:cBhvr>
                                        <p:cTn id="7"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14" dur="26">
                                          <p:stCondLst>
                                            <p:cond delay="620"/>
                                          </p:stCondLst>
                                        </p:cTn>
                                        <p:tgtEl>
                                          <p:spTgt spid="17"/>
                                        </p:tgtEl>
                                      </p:cBhvr>
                                      <p:to x="100000" y="60000"/>
                                    </p:animScale>
                                    <p:animScale>
                                      <p:cBhvr>
                                        <p:cTn id="15" dur="166" decel="50000">
                                          <p:stCondLst>
                                            <p:cond delay="646"/>
                                          </p:stCondLst>
                                        </p:cTn>
                                        <p:tgtEl>
                                          <p:spTgt spid="17"/>
                                        </p:tgtEl>
                                      </p:cBhvr>
                                      <p:to x="100000" y="100000"/>
                                    </p:animScale>
                                    <p:animScale>
                                      <p:cBhvr>
                                        <p:cTn id="16" dur="26">
                                          <p:stCondLst>
                                            <p:cond delay="1312"/>
                                          </p:stCondLst>
                                        </p:cTn>
                                        <p:tgtEl>
                                          <p:spTgt spid="17"/>
                                        </p:tgtEl>
                                      </p:cBhvr>
                                      <p:to x="100000" y="80000"/>
                                    </p:animScale>
                                    <p:animScale>
                                      <p:cBhvr>
                                        <p:cTn id="17" dur="166" decel="50000">
                                          <p:stCondLst>
                                            <p:cond delay="1338"/>
                                          </p:stCondLst>
                                        </p:cTn>
                                        <p:tgtEl>
                                          <p:spTgt spid="17"/>
                                        </p:tgtEl>
                                      </p:cBhvr>
                                      <p:to x="100000" y="100000"/>
                                    </p:animScale>
                                    <p:animScale>
                                      <p:cBhvr>
                                        <p:cTn id="18" dur="26">
                                          <p:stCondLst>
                                            <p:cond delay="1642"/>
                                          </p:stCondLst>
                                        </p:cTn>
                                        <p:tgtEl>
                                          <p:spTgt spid="17"/>
                                        </p:tgtEl>
                                      </p:cBhvr>
                                      <p:to x="100000" y="90000"/>
                                    </p:animScale>
                                    <p:animScale>
                                      <p:cBhvr>
                                        <p:cTn id="19" dur="166" decel="50000">
                                          <p:stCondLst>
                                            <p:cond delay="1668"/>
                                          </p:stCondLst>
                                        </p:cTn>
                                        <p:tgtEl>
                                          <p:spTgt spid="17"/>
                                        </p:tgtEl>
                                      </p:cBhvr>
                                      <p:to x="100000" y="100000"/>
                                    </p:animScale>
                                    <p:animScale>
                                      <p:cBhvr>
                                        <p:cTn id="20" dur="26">
                                          <p:stCondLst>
                                            <p:cond delay="1808"/>
                                          </p:stCondLst>
                                        </p:cTn>
                                        <p:tgtEl>
                                          <p:spTgt spid="17"/>
                                        </p:tgtEl>
                                      </p:cBhvr>
                                      <p:to x="100000" y="95000"/>
                                    </p:animScale>
                                    <p:animScale>
                                      <p:cBhvr>
                                        <p:cTn id="21" dur="166" decel="50000">
                                          <p:stCondLst>
                                            <p:cond delay="1834"/>
                                          </p:stCondLst>
                                        </p:cTn>
                                        <p:tgtEl>
                                          <p:spTgt spid="17"/>
                                        </p:tgtEl>
                                      </p:cBhvr>
                                      <p:to x="100000" y="100000"/>
                                    </p:animScale>
                                    <p:set>
                                      <p:cBhvr>
                                        <p:cTn id="22" dur="1" fill="hold">
                                          <p:stCondLst>
                                            <p:cond delay="1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Scale>
                                      <p:cBhvr>
                                        <p:cTn id="2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gtEl>
                                        <p:attrNameLst>
                                          <p:attrName>ppt_x</p:attrName>
                                          <p:attrName>ppt_y</p:attrName>
                                        </p:attrNameLst>
                                      </p:cBhvr>
                                    </p:animMotion>
                                    <p:animEffect transition="in" filter="fad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48000">
              <a:schemeClr val="accent5">
                <a:lumMod val="0"/>
                <a:lumOff val="100000"/>
              </a:schemeClr>
            </a:gs>
            <a:gs pos="90000">
              <a:srgbClr val="7030A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102FB9E-91A0-D47A-5395-10DB179CC77C}"/>
              </a:ext>
            </a:extLst>
          </p:cNvPr>
          <p:cNvSpPr txBox="1"/>
          <p:nvPr/>
        </p:nvSpPr>
        <p:spPr>
          <a:xfrm>
            <a:off x="1780215" y="1998478"/>
            <a:ext cx="4713161" cy="1810523"/>
          </a:xfrm>
          <a:prstGeom prst="rect">
            <a:avLst/>
          </a:prstGeom>
        </p:spPr>
        <p:txBody>
          <a:bodyPr vert="horz" lIns="91440" tIns="45720" rIns="91440" bIns="45720" rtlCol="0" anchor="b">
            <a:noAutofit/>
          </a:bodyPr>
          <a:lstStyle/>
          <a:p>
            <a:pPr algn="ctr" defTabSz="740664">
              <a:lnSpc>
                <a:spcPct val="90000"/>
              </a:lnSpc>
              <a:spcBef>
                <a:spcPct val="0"/>
              </a:spcBef>
              <a:spcAft>
                <a:spcPts val="486"/>
              </a:spcAft>
            </a:pPr>
            <a:r>
              <a:rPr lang="en-US" sz="3600" b="1" kern="1200" dirty="0">
                <a:solidFill>
                  <a:schemeClr val="tx1"/>
                </a:solidFill>
                <a:latin typeface="Arial" panose="020B0604020202020204" pitchFamily="34" charset="0"/>
                <a:ea typeface="+mj-ea"/>
                <a:cs typeface="Arial" panose="020B0604020202020204" pitchFamily="34" charset="0"/>
              </a:rPr>
              <a:t>A Presentation </a:t>
            </a:r>
          </a:p>
          <a:p>
            <a:pPr algn="ctr" defTabSz="740664">
              <a:lnSpc>
                <a:spcPct val="90000"/>
              </a:lnSpc>
              <a:spcBef>
                <a:spcPct val="0"/>
              </a:spcBef>
              <a:spcAft>
                <a:spcPts val="486"/>
              </a:spcAft>
            </a:pPr>
            <a:r>
              <a:rPr lang="en-US" sz="3600" b="1" kern="1200" dirty="0">
                <a:solidFill>
                  <a:schemeClr val="tx1"/>
                </a:solidFill>
                <a:latin typeface="Arial" panose="020B0604020202020204" pitchFamily="34" charset="0"/>
                <a:ea typeface="+mj-ea"/>
                <a:cs typeface="Arial" panose="020B0604020202020204" pitchFamily="34" charset="0"/>
              </a:rPr>
              <a:t>on How to Give </a:t>
            </a:r>
          </a:p>
          <a:p>
            <a:pPr algn="ctr" defTabSz="740664">
              <a:lnSpc>
                <a:spcPct val="90000"/>
              </a:lnSpc>
              <a:spcBef>
                <a:spcPct val="0"/>
              </a:spcBef>
              <a:spcAft>
                <a:spcPts val="486"/>
              </a:spcAft>
            </a:pPr>
            <a:r>
              <a:rPr lang="en-US" sz="3600" b="1" kern="1200" dirty="0">
                <a:solidFill>
                  <a:schemeClr val="tx1"/>
                </a:solidFill>
                <a:latin typeface="Arial" panose="020B0604020202020204" pitchFamily="34" charset="0"/>
                <a:ea typeface="+mj-ea"/>
                <a:cs typeface="Arial" panose="020B0604020202020204" pitchFamily="34" charset="0"/>
              </a:rPr>
              <a:t>A Presentation</a:t>
            </a:r>
            <a:endParaRPr lang="en-US" sz="3600" kern="1200" dirty="0">
              <a:solidFill>
                <a:schemeClr val="tx1"/>
              </a:solidFill>
              <a:latin typeface="Arial" panose="020B0604020202020204" pitchFamily="34" charset="0"/>
              <a:ea typeface="+mj-ea"/>
              <a:cs typeface="Arial" panose="020B0604020202020204" pitchFamily="34" charset="0"/>
            </a:endParaRPr>
          </a:p>
        </p:txBody>
      </p:sp>
      <p:pic>
        <p:nvPicPr>
          <p:cNvPr id="17" name="Graphic 16" descr="Teacher">
            <a:extLst>
              <a:ext uri="{FF2B5EF4-FFF2-40B4-BE49-F238E27FC236}">
                <a16:creationId xmlns:a16="http://schemas.microsoft.com/office/drawing/2014/main" id="{FE19B705-4B63-878E-7462-A287CAE5FE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6668" y="2671763"/>
            <a:ext cx="1137238" cy="1137238"/>
          </a:xfrm>
          <a:prstGeom prst="rect">
            <a:avLst/>
          </a:prstGeom>
        </p:spPr>
      </p:pic>
      <p:sp>
        <p:nvSpPr>
          <p:cNvPr id="13" name="Subtitle 2">
            <a:extLst>
              <a:ext uri="{FF2B5EF4-FFF2-40B4-BE49-F238E27FC236}">
                <a16:creationId xmlns:a16="http://schemas.microsoft.com/office/drawing/2014/main" id="{B1203A89-F9D6-54AD-643E-5BC0B5163CFA}"/>
              </a:ext>
            </a:extLst>
          </p:cNvPr>
          <p:cNvSpPr txBox="1">
            <a:spLocks/>
          </p:cNvSpPr>
          <p:nvPr/>
        </p:nvSpPr>
        <p:spPr>
          <a:xfrm>
            <a:off x="1827155" y="3948017"/>
            <a:ext cx="4713161" cy="16710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740664">
              <a:lnSpc>
                <a:spcPct val="90000"/>
              </a:lnSpc>
              <a:buNone/>
            </a:pPr>
            <a:r>
              <a:rPr lang="en-US" sz="2000" b="1" kern="1200" dirty="0">
                <a:solidFill>
                  <a:schemeClr val="tx1"/>
                </a:solidFill>
                <a:latin typeface="Arial" panose="020B0604020202020204" pitchFamily="34" charset="0"/>
                <a:cs typeface="Arial" panose="020B0604020202020204" pitchFamily="34" charset="0"/>
              </a:rPr>
              <a:t>Kimberly B Golisch MD MS</a:t>
            </a:r>
            <a:endParaRPr lang="en-US" sz="2000" b="1" dirty="0">
              <a:latin typeface="Arial" panose="020B0604020202020204" pitchFamily="34" charset="0"/>
              <a:cs typeface="Arial" panose="020B0604020202020204" pitchFamily="34" charset="0"/>
            </a:endParaRPr>
          </a:p>
        </p:txBody>
      </p:sp>
      <p:pic>
        <p:nvPicPr>
          <p:cNvPr id="8" name="Video 6" title="Spinning wooden top">
            <a:hlinkClick r:id="" action="ppaction://media"/>
            <a:extLst>
              <a:ext uri="{FF2B5EF4-FFF2-40B4-BE49-F238E27FC236}">
                <a16:creationId xmlns:a16="http://schemas.microsoft.com/office/drawing/2014/main" id="{F169CEB6-5666-3A0D-ABB8-A05A33904F8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19684" y="1956927"/>
            <a:ext cx="4854268" cy="2730525"/>
          </a:xfrm>
          <a:prstGeom prst="rect">
            <a:avLst/>
          </a:prstGeom>
        </p:spPr>
      </p:pic>
      <p:sp>
        <p:nvSpPr>
          <p:cNvPr id="2" name="TextBox 1">
            <a:extLst>
              <a:ext uri="{FF2B5EF4-FFF2-40B4-BE49-F238E27FC236}">
                <a16:creationId xmlns:a16="http://schemas.microsoft.com/office/drawing/2014/main" id="{F6CC2736-1B6C-C15F-0677-35A9FB6EDE2B}"/>
              </a:ext>
            </a:extLst>
          </p:cNvPr>
          <p:cNvSpPr txBox="1"/>
          <p:nvPr/>
        </p:nvSpPr>
        <p:spPr>
          <a:xfrm>
            <a:off x="4769223" y="5496454"/>
            <a:ext cx="641873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43766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FDE56D4-5512-102C-ECD7-A8C537713565}"/>
              </a:ext>
            </a:extLst>
          </p:cNvPr>
          <p:cNvSpPr txBox="1">
            <a:spLocks/>
          </p:cNvSpPr>
          <p:nvPr/>
        </p:nvSpPr>
        <p:spPr>
          <a:xfrm>
            <a:off x="4650999" y="1575687"/>
            <a:ext cx="2889998" cy="311495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Who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650B63CF-D06E-221B-0725-0037A0DACE72}"/>
              </a:ext>
            </a:extLst>
          </p:cNvPr>
          <p:cNvSpPr txBox="1"/>
          <p:nvPr/>
        </p:nvSpPr>
        <p:spPr>
          <a:xfrm>
            <a:off x="5147980" y="1575687"/>
            <a:ext cx="1896036" cy="616184"/>
          </a:xfrm>
          <a:prstGeom prst="rect">
            <a:avLst/>
          </a:prstGeom>
          <a:noFill/>
          <a:ln w="38100">
            <a:solidFill>
              <a:srgbClr val="514689"/>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934CED2E-323F-F841-A4F6-BE644BE5E6B1}"/>
              </a:ext>
            </a:extLst>
          </p:cNvPr>
          <p:cNvSpPr txBox="1"/>
          <p:nvPr/>
        </p:nvSpPr>
        <p:spPr>
          <a:xfrm>
            <a:off x="1879307" y="1807150"/>
            <a:ext cx="2366353"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Present Material</a:t>
            </a:r>
          </a:p>
          <a:p>
            <a:pPr algn="ctr"/>
            <a:r>
              <a:rPr lang="en-US" sz="2200" b="1" dirty="0">
                <a:latin typeface="Arial" panose="020B0604020202020204" pitchFamily="34" charset="0"/>
                <a:cs typeface="Arial" panose="020B0604020202020204" pitchFamily="34" charset="0"/>
              </a:rPr>
              <a:t>Accordingly</a:t>
            </a:r>
          </a:p>
        </p:txBody>
      </p:sp>
      <p:sp>
        <p:nvSpPr>
          <p:cNvPr id="7" name="TextBox 6">
            <a:extLst>
              <a:ext uri="{FF2B5EF4-FFF2-40B4-BE49-F238E27FC236}">
                <a16:creationId xmlns:a16="http://schemas.microsoft.com/office/drawing/2014/main" id="{228446E2-B08E-B03B-0E12-99740E9A8801}"/>
              </a:ext>
            </a:extLst>
          </p:cNvPr>
          <p:cNvSpPr txBox="1"/>
          <p:nvPr/>
        </p:nvSpPr>
        <p:spPr>
          <a:xfrm>
            <a:off x="8372291" y="1747343"/>
            <a:ext cx="2082621"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Preferences &amp;</a:t>
            </a:r>
          </a:p>
          <a:p>
            <a:pPr algn="ctr"/>
            <a:r>
              <a:rPr lang="en-US" sz="2200" b="1" dirty="0">
                <a:latin typeface="Arial" panose="020B0604020202020204" pitchFamily="34" charset="0"/>
                <a:cs typeface="Arial" panose="020B0604020202020204" pitchFamily="34" charset="0"/>
              </a:rPr>
              <a:t>Template </a:t>
            </a:r>
          </a:p>
        </p:txBody>
      </p:sp>
      <p:pic>
        <p:nvPicPr>
          <p:cNvPr id="8" name="Picture 7">
            <a:extLst>
              <a:ext uri="{FF2B5EF4-FFF2-40B4-BE49-F238E27FC236}">
                <a16:creationId xmlns:a16="http://schemas.microsoft.com/office/drawing/2014/main" id="{FF86230A-EE07-B784-7600-93348D94E981}"/>
              </a:ext>
            </a:extLst>
          </p:cNvPr>
          <p:cNvPicPr>
            <a:picLocks noChangeAspect="1"/>
          </p:cNvPicPr>
          <p:nvPr/>
        </p:nvPicPr>
        <p:blipFill>
          <a:blip r:embed="rId3"/>
          <a:stretch>
            <a:fillRect/>
          </a:stretch>
        </p:blipFill>
        <p:spPr>
          <a:xfrm>
            <a:off x="9159528" y="2473571"/>
            <a:ext cx="3097786" cy="3097786"/>
          </a:xfrm>
          <a:prstGeom prst="rect">
            <a:avLst/>
          </a:prstGeom>
        </p:spPr>
      </p:pic>
      <p:pic>
        <p:nvPicPr>
          <p:cNvPr id="10" name="Picture 9">
            <a:extLst>
              <a:ext uri="{FF2B5EF4-FFF2-40B4-BE49-F238E27FC236}">
                <a16:creationId xmlns:a16="http://schemas.microsoft.com/office/drawing/2014/main" id="{F464CE3A-427F-E94B-926B-3E13D04EEBD0}"/>
              </a:ext>
            </a:extLst>
          </p:cNvPr>
          <p:cNvPicPr>
            <a:picLocks noChangeAspect="1"/>
          </p:cNvPicPr>
          <p:nvPr/>
        </p:nvPicPr>
        <p:blipFill>
          <a:blip r:embed="rId4"/>
          <a:stretch>
            <a:fillRect/>
          </a:stretch>
        </p:blipFill>
        <p:spPr>
          <a:xfrm>
            <a:off x="6451841" y="2489108"/>
            <a:ext cx="3097786" cy="3097786"/>
          </a:xfrm>
          <a:prstGeom prst="rect">
            <a:avLst/>
          </a:prstGeom>
        </p:spPr>
      </p:pic>
      <p:sp>
        <p:nvSpPr>
          <p:cNvPr id="4" name="TextBox 3">
            <a:extLst>
              <a:ext uri="{FF2B5EF4-FFF2-40B4-BE49-F238E27FC236}">
                <a16:creationId xmlns:a16="http://schemas.microsoft.com/office/drawing/2014/main" id="{25B80226-C7F3-A67A-9772-D79E12B75EDD}"/>
              </a:ext>
            </a:extLst>
          </p:cNvPr>
          <p:cNvSpPr txBox="1"/>
          <p:nvPr/>
        </p:nvSpPr>
        <p:spPr>
          <a:xfrm>
            <a:off x="2072733" y="848069"/>
            <a:ext cx="180369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Audience</a:t>
            </a:r>
          </a:p>
        </p:txBody>
      </p:sp>
      <p:sp>
        <p:nvSpPr>
          <p:cNvPr id="11" name="TextBox 10">
            <a:extLst>
              <a:ext uri="{FF2B5EF4-FFF2-40B4-BE49-F238E27FC236}">
                <a16:creationId xmlns:a16="http://schemas.microsoft.com/office/drawing/2014/main" id="{6DFCC4D5-440C-79CF-B0E0-DBBD7BE980C0}"/>
              </a:ext>
            </a:extLst>
          </p:cNvPr>
          <p:cNvSpPr txBox="1"/>
          <p:nvPr/>
        </p:nvSpPr>
        <p:spPr>
          <a:xfrm>
            <a:off x="8721746" y="848069"/>
            <a:ext cx="138371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Mentor</a:t>
            </a:r>
          </a:p>
        </p:txBody>
      </p:sp>
      <p:cxnSp>
        <p:nvCxnSpPr>
          <p:cNvPr id="12" name="Straight Connector 11">
            <a:extLst>
              <a:ext uri="{FF2B5EF4-FFF2-40B4-BE49-F238E27FC236}">
                <a16:creationId xmlns:a16="http://schemas.microsoft.com/office/drawing/2014/main" id="{01A339C8-B957-60A8-6F51-056D3A31073A}"/>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362584-1115-0DB4-AB54-C33F6AF8E15D}"/>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6" name="Picture 5">
            <a:extLst>
              <a:ext uri="{FF2B5EF4-FFF2-40B4-BE49-F238E27FC236}">
                <a16:creationId xmlns:a16="http://schemas.microsoft.com/office/drawing/2014/main" id="{8ECD2CDF-E3EC-462A-2819-D722FE2B5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pic>
        <p:nvPicPr>
          <p:cNvPr id="13" name="Picture 12">
            <a:extLst>
              <a:ext uri="{FF2B5EF4-FFF2-40B4-BE49-F238E27FC236}">
                <a16:creationId xmlns:a16="http://schemas.microsoft.com/office/drawing/2014/main" id="{67A9362E-F130-0134-6B51-7ED08FEAF127}"/>
              </a:ext>
            </a:extLst>
          </p:cNvPr>
          <p:cNvPicPr>
            <a:picLocks noChangeAspect="1"/>
          </p:cNvPicPr>
          <p:nvPr/>
        </p:nvPicPr>
        <p:blipFill>
          <a:blip r:embed="rId6"/>
          <a:stretch>
            <a:fillRect/>
          </a:stretch>
        </p:blipFill>
        <p:spPr>
          <a:xfrm>
            <a:off x="1705214" y="2816667"/>
            <a:ext cx="2654508" cy="2654508"/>
          </a:xfrm>
          <a:prstGeom prst="rect">
            <a:avLst/>
          </a:prstGeom>
        </p:spPr>
      </p:pic>
    </p:spTree>
    <p:extLst>
      <p:ext uri="{BB962C8B-B14F-4D97-AF65-F5344CB8AC3E}">
        <p14:creationId xmlns:p14="http://schemas.microsoft.com/office/powerpoint/2010/main" val="129866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572" y="139422"/>
            <a:ext cx="12192000" cy="1752600"/>
          </a:xfrm>
        </p:spPr>
        <p:txBody>
          <a:bodyPr>
            <a:normAutofit/>
          </a:bodyPr>
          <a:lstStyle/>
          <a:p>
            <a:r>
              <a:rPr lang="en-US" sz="2800" b="1" dirty="0">
                <a:effectLst/>
                <a:latin typeface="Arial" panose="020B0604020202020204" pitchFamily="34" charset="0"/>
              </a:rPr>
              <a:t>Statewide Quality Improvement Collaborative to Improve </a:t>
            </a:r>
            <a:br>
              <a:rPr lang="en-US" sz="2800" b="1" dirty="0">
                <a:effectLst/>
                <a:latin typeface="Arial" panose="020B0604020202020204" pitchFamily="34" charset="0"/>
              </a:rPr>
            </a:br>
            <a:r>
              <a:rPr lang="en-US" sz="2800" b="1" dirty="0">
                <a:effectLst/>
                <a:latin typeface="Arial" panose="020B0604020202020204" pitchFamily="34" charset="0"/>
              </a:rPr>
              <a:t>Venous Thromboembolism Prophylaxis after </a:t>
            </a:r>
            <a:br>
              <a:rPr lang="en-US" sz="2800" b="1" dirty="0">
                <a:effectLst/>
                <a:latin typeface="Arial" panose="020B0604020202020204" pitchFamily="34" charset="0"/>
              </a:rPr>
            </a:br>
            <a:r>
              <a:rPr lang="en-US" sz="2800" b="1" dirty="0">
                <a:effectLst/>
                <a:latin typeface="Arial" panose="020B0604020202020204" pitchFamily="34" charset="0"/>
              </a:rPr>
              <a:t>Abdominopelvic Cancer Surgery: </a:t>
            </a:r>
            <a:br>
              <a:rPr lang="en-US" sz="2800" b="1" dirty="0">
                <a:effectLst/>
                <a:latin typeface="Arial" panose="020B0604020202020204" pitchFamily="34" charset="0"/>
              </a:rPr>
            </a:br>
            <a:r>
              <a:rPr lang="en-US" sz="2800" b="1" dirty="0">
                <a:effectLst/>
                <a:latin typeface="Arial" panose="020B0604020202020204" pitchFamily="34" charset="0"/>
              </a:rPr>
              <a:t>A Mixed-Method Study</a:t>
            </a:r>
            <a:endParaRPr lang="en-US" sz="2800" b="1" dirty="0"/>
          </a:p>
        </p:txBody>
      </p:sp>
      <p:sp>
        <p:nvSpPr>
          <p:cNvPr id="3" name="Subtitle 2"/>
          <p:cNvSpPr>
            <a:spLocks noGrp="1"/>
          </p:cNvSpPr>
          <p:nvPr>
            <p:ph type="subTitle" idx="1"/>
          </p:nvPr>
        </p:nvSpPr>
        <p:spPr>
          <a:xfrm>
            <a:off x="1077310" y="5309576"/>
            <a:ext cx="10037379" cy="2588175"/>
          </a:xfrm>
        </p:spPr>
        <p:txBody>
          <a:bodyPr>
            <a:normAutofit/>
          </a:bodyPr>
          <a:lstStyle/>
          <a:p>
            <a:pPr marL="0" marR="0">
              <a:spcBef>
                <a:spcPts val="0"/>
              </a:spcBef>
              <a:spcAft>
                <a:spcPts val="0"/>
              </a:spcAft>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Kimberly B. Golisch, </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Casey M. Silver, Ying Shan, Andres Guerra, Lauren M. </a:t>
            </a:r>
            <a:r>
              <a:rPr lang="en-US" sz="1800" kern="100" dirty="0" err="1">
                <a:effectLst/>
                <a:latin typeface="Arial" panose="020B0604020202020204" pitchFamily="34" charset="0"/>
                <a:ea typeface="Calibri" panose="020F0502020204030204" pitchFamily="34" charset="0"/>
                <a:cs typeface="Times New Roman" panose="02020603050405020304" pitchFamily="18" charset="0"/>
              </a:rPr>
              <a:t>Janczewski</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Jeanette Chung, Brianna </a:t>
            </a:r>
            <a:r>
              <a:rPr lang="en-US" sz="1800" kern="100" dirty="0" err="1">
                <a:effectLst/>
                <a:latin typeface="Arial" panose="020B0604020202020204" pitchFamily="34" charset="0"/>
                <a:ea typeface="Calibri" panose="020F0502020204030204" pitchFamily="34" charset="0"/>
                <a:cs typeface="Times New Roman" panose="02020603050405020304" pitchFamily="18" charset="0"/>
              </a:rPr>
              <a:t>D’Orazio</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Julie K Johnson, Vivek N </a:t>
            </a:r>
            <a:r>
              <a:rPr lang="en-US" sz="1800" kern="100" dirty="0" err="1">
                <a:effectLst/>
                <a:latin typeface="Arial" panose="020B0604020202020204" pitchFamily="34" charset="0"/>
                <a:ea typeface="Calibri" panose="020F0502020204030204" pitchFamily="34" charset="0"/>
                <a:cs typeface="Times New Roman" panose="02020603050405020304" pitchFamily="18" charset="0"/>
              </a:rPr>
              <a:t>Prachand</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Michael F. McGee</a:t>
            </a:r>
            <a:r>
              <a:rPr lang="en-US" sz="1800" kern="100" dirty="0">
                <a:latin typeface="Arial" panose="020B0604020202020204" pitchFamily="34" charset="0"/>
                <a:ea typeface="Calibri" panose="020F0502020204030204" pitchFamily="34" charset="0"/>
                <a:cs typeface="Times New Roman" panose="02020603050405020304" pitchFamily="18" charset="0"/>
              </a:rPr>
              <a:t>,</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David D. Odell, Anthony D. Yang, Karl Y. Bilimoria, Ryan P. </a:t>
            </a:r>
            <a:r>
              <a:rPr lang="en-US" sz="1800" kern="100" dirty="0" err="1">
                <a:effectLst/>
                <a:latin typeface="Arial" panose="020B0604020202020204" pitchFamily="34" charset="0"/>
                <a:ea typeface="Calibri" panose="020F0502020204030204" pitchFamily="34" charset="0"/>
                <a:cs typeface="Times New Roman" panose="02020603050405020304" pitchFamily="18" charset="0"/>
              </a:rPr>
              <a:t>Merkow</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4CB97B87-E792-E735-12AE-14DE54823808}"/>
              </a:ext>
            </a:extLst>
          </p:cNvPr>
          <p:cNvSpPr/>
          <p:nvPr/>
        </p:nvSpPr>
        <p:spPr>
          <a:xfrm>
            <a:off x="10426262" y="5896302"/>
            <a:ext cx="1692166" cy="861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CDE7A6-1258-3017-9E4F-C916782B1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9020" y="6039835"/>
            <a:ext cx="13430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5502B97-649E-3EA9-16AF-1939BEAC306B}"/>
              </a:ext>
            </a:extLst>
          </p:cNvPr>
          <p:cNvGrpSpPr/>
          <p:nvPr/>
        </p:nvGrpSpPr>
        <p:grpSpPr>
          <a:xfrm>
            <a:off x="274405" y="6244880"/>
            <a:ext cx="2530719" cy="369332"/>
            <a:chOff x="2623645" y="6076211"/>
            <a:chExt cx="2557483" cy="363226"/>
          </a:xfrm>
        </p:grpSpPr>
        <p:pic>
          <p:nvPicPr>
            <p:cNvPr id="6" name="Picture 5" descr="Twitter - Wikipedia">
              <a:extLst>
                <a:ext uri="{FF2B5EF4-FFF2-40B4-BE49-F238E27FC236}">
                  <a16:creationId xmlns:a16="http://schemas.microsoft.com/office/drawing/2014/main" id="{36CAE265-0BB7-9931-4E39-1FB732051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645" y="6159062"/>
              <a:ext cx="329853" cy="270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911B14-0C8F-AC24-D8C4-468D2D1D5265}"/>
                </a:ext>
              </a:extLst>
            </p:cNvPr>
            <p:cNvSpPr txBox="1"/>
            <p:nvPr/>
          </p:nvSpPr>
          <p:spPr>
            <a:xfrm>
              <a:off x="2945127" y="6076211"/>
              <a:ext cx="2236001" cy="363226"/>
            </a:xfrm>
            <a:prstGeom prst="rect">
              <a:avLst/>
            </a:prstGeom>
            <a:noFill/>
          </p:spPr>
          <p:txBody>
            <a:bodyPr wrap="square" rtlCol="0">
              <a:spAutoFit/>
            </a:bodyPr>
            <a:lstStyle/>
            <a:p>
              <a:r>
                <a:rPr lang="en-US" dirty="0"/>
                <a:t>@BrookeTheOstomy</a:t>
              </a:r>
            </a:p>
          </p:txBody>
        </p:sp>
      </p:grpSp>
      <p:pic>
        <p:nvPicPr>
          <p:cNvPr id="7" name="Picture 6">
            <a:extLst>
              <a:ext uri="{FF2B5EF4-FFF2-40B4-BE49-F238E27FC236}">
                <a16:creationId xmlns:a16="http://schemas.microsoft.com/office/drawing/2014/main" id="{36BD446E-FE6E-825C-B59F-ACEE44DC403B}"/>
              </a:ext>
            </a:extLst>
          </p:cNvPr>
          <p:cNvPicPr>
            <a:picLocks noChangeAspect="1"/>
          </p:cNvPicPr>
          <p:nvPr/>
        </p:nvPicPr>
        <p:blipFill>
          <a:blip r:embed="rId5"/>
          <a:stretch>
            <a:fillRect/>
          </a:stretch>
        </p:blipFill>
        <p:spPr>
          <a:xfrm>
            <a:off x="4858421" y="2482254"/>
            <a:ext cx="2127988" cy="2127988"/>
          </a:xfrm>
          <a:prstGeom prst="rect">
            <a:avLst/>
          </a:prstGeom>
        </p:spPr>
      </p:pic>
      <p:cxnSp>
        <p:nvCxnSpPr>
          <p:cNvPr id="8" name="Straight Connector 7">
            <a:extLst>
              <a:ext uri="{FF2B5EF4-FFF2-40B4-BE49-F238E27FC236}">
                <a16:creationId xmlns:a16="http://schemas.microsoft.com/office/drawing/2014/main" id="{390BB3E0-CA9B-7BDC-AC12-1D49F5B232DB}"/>
              </a:ext>
            </a:extLst>
          </p:cNvPr>
          <p:cNvCxnSpPr>
            <a:cxnSpLocks/>
          </p:cNvCxnSpPr>
          <p:nvPr/>
        </p:nvCxnSpPr>
        <p:spPr>
          <a:xfrm>
            <a:off x="0" y="2055980"/>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28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514597" y="3285013"/>
            <a:ext cx="5581403" cy="1143000"/>
          </a:xfrm>
        </p:spPr>
        <p:txBody>
          <a:bodyPr>
            <a:noAutofit/>
          </a:bodyPr>
          <a:lstStyle/>
          <a:p>
            <a:pPr marL="0" marR="0" algn="ctr">
              <a:spcBef>
                <a:spcPts val="0"/>
              </a:spcBef>
              <a:spcAft>
                <a:spcPts val="0"/>
              </a:spcAft>
            </a:pPr>
            <a:r>
              <a:rPr lang="en-US" sz="3200" b="1" kern="100" dirty="0">
                <a:effectLst/>
                <a:latin typeface="Arial" panose="020B0604020202020204" pitchFamily="34" charset="0"/>
                <a:ea typeface="Calibri" panose="020F0502020204030204" pitchFamily="34" charset="0"/>
                <a:cs typeface="Arial" panose="020B0604020202020204" pitchFamily="34" charset="0"/>
              </a:rPr>
              <a:t>Pilot for Semi-Automated System-Wide Clinical Care Pathway for HCC Screening for Cirrhosis </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0D9E27-F9C7-3A61-ECE2-079AA7A60F32}"/>
              </a:ext>
            </a:extLst>
          </p:cNvPr>
          <p:cNvSpPr txBox="1"/>
          <p:nvPr/>
        </p:nvSpPr>
        <p:spPr>
          <a:xfrm>
            <a:off x="83127" y="5140036"/>
            <a:ext cx="7172696" cy="838200"/>
          </a:xfrm>
          <a:prstGeom prst="rect">
            <a:avLst/>
          </a:prstGeom>
          <a:noFill/>
        </p:spPr>
        <p:txBody>
          <a:bodyPr wrap="square" lIns="0" tIns="0" rIns="0" bIns="0" rtlCol="0">
            <a:noAutofit/>
          </a:bodyPr>
          <a:lstStyle/>
          <a:p>
            <a:pPr marL="0" marR="0" algn="ctr">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Kimberly B Golisch MD MS, Julianna M Doll BA, Jennifer E Bannon MS BSN, Amelia E Van Pelt PhD MPH, Alexander A Huang BS, </a:t>
            </a:r>
            <a:r>
              <a:rPr lang="en-US" sz="16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Urvi</a:t>
            </a: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Thakkar MEng MBA, Marty Ghosh MBA, Blair Parker MS, Justin </a:t>
            </a:r>
            <a:r>
              <a:rPr lang="en-US" sz="16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Boike</a:t>
            </a: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MD, Vinayak S Rohan MD, </a:t>
            </a:r>
          </a:p>
          <a:p>
            <a:pPr marL="0" marR="0" algn="ctr">
              <a:spcBef>
                <a:spcPts val="0"/>
              </a:spcBef>
              <a:spcAft>
                <a:spcPts val="0"/>
              </a:spcAft>
            </a:pPr>
            <a:r>
              <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Daniela P Ladner MD MPH </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363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983" y="109796"/>
            <a:ext cx="11430000" cy="1507067"/>
          </a:xfrm>
        </p:spPr>
        <p:txBody>
          <a:bodyPr>
            <a:normAutofit/>
          </a:bodyPr>
          <a:lstStyle/>
          <a:p>
            <a:r>
              <a:rPr lang="en-US" sz="3400" b="1" cap="small" dirty="0">
                <a:latin typeface="Arial" panose="020B0604020202020204" pitchFamily="34" charset="0"/>
                <a:cs typeface="Arial" panose="020B0604020202020204" pitchFamily="34" charset="0"/>
              </a:rPr>
              <a:t>“Uphill in the snow both ways”</a:t>
            </a:r>
            <a:br>
              <a:rPr lang="en-US" sz="2600" b="1" cap="small" dirty="0">
                <a:latin typeface="Arial" panose="020B0604020202020204" pitchFamily="34" charset="0"/>
                <a:cs typeface="Arial" panose="020B0604020202020204" pitchFamily="34" charset="0"/>
              </a:rPr>
            </a:br>
            <a:r>
              <a:rPr lang="en-US" sz="2600" b="1" dirty="0">
                <a:solidFill>
                  <a:srgbClr val="00989C"/>
                </a:solidFill>
                <a:effectLst/>
                <a:latin typeface="Arial" panose="020B0604020202020204" pitchFamily="34" charset="0"/>
                <a:ea typeface="Times New Roman" panose="02020603050405020304" pitchFamily="18" charset="0"/>
              </a:rPr>
              <a:t>Shoveling a Path between Generations in the Surgical Environment </a:t>
            </a:r>
            <a:endParaRPr lang="en-US" sz="2600" b="1" cap="small" dirty="0">
              <a:solidFill>
                <a:srgbClr val="00989C"/>
              </a:solidFill>
              <a:latin typeface="Arial" panose="020B0604020202020204" pitchFamily="34" charset="0"/>
              <a:cs typeface="Arial" panose="020B0604020202020204" pitchFamily="34" charset="0"/>
            </a:endParaRPr>
          </a:p>
        </p:txBody>
      </p:sp>
      <p:sp>
        <p:nvSpPr>
          <p:cNvPr id="3" name="Title 1"/>
          <p:cNvSpPr txBox="1">
            <a:spLocks/>
          </p:cNvSpPr>
          <p:nvPr/>
        </p:nvSpPr>
        <p:spPr>
          <a:xfrm>
            <a:off x="1307937" y="4346931"/>
            <a:ext cx="9468091" cy="2329272"/>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1800" b="1" dirty="0">
                <a:effectLst/>
                <a:latin typeface="Arial" panose="020B0604020202020204" pitchFamily="34" charset="0"/>
                <a:ea typeface="Times New Roman" panose="02020603050405020304" pitchFamily="18" charset="0"/>
              </a:rPr>
              <a:t>Kimberly B Golisch, Michael R </a:t>
            </a:r>
            <a:r>
              <a:rPr lang="en-US" sz="1800" b="1" dirty="0" err="1">
                <a:effectLst/>
                <a:latin typeface="Arial" panose="020B0604020202020204" pitchFamily="34" charset="0"/>
                <a:ea typeface="Times New Roman" panose="02020603050405020304" pitchFamily="18" charset="0"/>
              </a:rPr>
              <a:t>Visenio</a:t>
            </a:r>
            <a:r>
              <a:rPr lang="en-US" sz="1800" b="1" dirty="0">
                <a:effectLst/>
                <a:latin typeface="Arial" panose="020B0604020202020204" pitchFamily="34" charset="0"/>
                <a:ea typeface="Times New Roman" panose="02020603050405020304" pitchFamily="18" charset="0"/>
              </a:rPr>
              <a:t>, Suhail </a:t>
            </a:r>
            <a:r>
              <a:rPr lang="en-US" sz="1800" b="1" dirty="0" err="1">
                <a:effectLst/>
                <a:latin typeface="Arial" panose="020B0604020202020204" pitchFamily="34" charset="0"/>
                <a:ea typeface="Times New Roman" panose="02020603050405020304" pitchFamily="18" charset="0"/>
              </a:rPr>
              <a:t>Zeineddin</a:t>
            </a:r>
            <a:r>
              <a:rPr lang="en-US" sz="1800" b="1" dirty="0">
                <a:latin typeface="Arial" panose="020B0604020202020204" pitchFamily="34" charset="0"/>
                <a:ea typeface="Times New Roman" panose="02020603050405020304" pitchFamily="18" charset="0"/>
              </a:rPr>
              <a:t>,</a:t>
            </a:r>
            <a:r>
              <a:rPr lang="en-US" sz="1800" b="1" dirty="0">
                <a:effectLst/>
                <a:latin typeface="Arial" panose="020B0604020202020204" pitchFamily="34" charset="0"/>
                <a:ea typeface="Times New Roman" panose="02020603050405020304" pitchFamily="18" charset="0"/>
              </a:rPr>
              <a:t> Benjamin Pitt, </a:t>
            </a:r>
          </a:p>
          <a:p>
            <a:r>
              <a:rPr lang="en-US" sz="1800" b="1" dirty="0">
                <a:effectLst/>
                <a:latin typeface="Arial" panose="020B0604020202020204" pitchFamily="34" charset="0"/>
                <a:ea typeface="Times New Roman" panose="02020603050405020304" pitchFamily="18" charset="0"/>
              </a:rPr>
              <a:t>Daniela </a:t>
            </a:r>
            <a:r>
              <a:rPr lang="en-US" sz="1800" b="1" dirty="0" err="1">
                <a:effectLst/>
                <a:latin typeface="Arial" panose="020B0604020202020204" pitchFamily="34" charset="0"/>
                <a:ea typeface="Times New Roman" panose="02020603050405020304" pitchFamily="18" charset="0"/>
              </a:rPr>
              <a:t>Amortegui</a:t>
            </a:r>
            <a:r>
              <a:rPr lang="en-US" sz="1800" b="1" dirty="0">
                <a:effectLst/>
                <a:latin typeface="Arial" panose="020B0604020202020204" pitchFamily="34" charset="0"/>
                <a:ea typeface="Times New Roman" panose="02020603050405020304" pitchFamily="18" charset="0"/>
              </a:rPr>
              <a:t>, Natalia </a:t>
            </a:r>
            <a:r>
              <a:rPr lang="en-US" sz="1800" b="1" dirty="0" err="1">
                <a:effectLst/>
                <a:latin typeface="Arial" panose="020B0604020202020204" pitchFamily="34" charset="0"/>
                <a:ea typeface="Times New Roman" panose="02020603050405020304" pitchFamily="18" charset="0"/>
              </a:rPr>
              <a:t>Mackiewicz</a:t>
            </a:r>
            <a:r>
              <a:rPr lang="en-US" sz="1800" b="1" dirty="0">
                <a:effectLst/>
                <a:latin typeface="Arial" panose="020B0604020202020204" pitchFamily="34" charset="0"/>
                <a:ea typeface="Times New Roman" panose="02020603050405020304" pitchFamily="18" charset="0"/>
              </a:rPr>
              <a:t>, Patricia L Turner, Karl Y Bilimoria, </a:t>
            </a:r>
          </a:p>
          <a:p>
            <a:r>
              <a:rPr lang="en-US" sz="1800" b="1" dirty="0">
                <a:effectLst/>
                <a:latin typeface="Arial" panose="020B0604020202020204" pitchFamily="34" charset="0"/>
                <a:ea typeface="Times New Roman" panose="02020603050405020304" pitchFamily="18" charset="0"/>
              </a:rPr>
              <a:t>Julie K Johnson, Yue-Yung Hu</a:t>
            </a:r>
            <a:endParaRPr lang="en-US" sz="2000" b="1" baseline="300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B71A7576-1A5F-1B4D-A42B-4E0E2056F65A}"/>
              </a:ext>
            </a:extLst>
          </p:cNvPr>
          <p:cNvCxnSpPr/>
          <p:nvPr/>
        </p:nvCxnSpPr>
        <p:spPr>
          <a:xfrm>
            <a:off x="-65315" y="1756224"/>
            <a:ext cx="12322629" cy="0"/>
          </a:xfrm>
          <a:prstGeom prst="line">
            <a:avLst/>
          </a:prstGeom>
          <a:ln w="57150">
            <a:solidFill>
              <a:srgbClr val="00989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DE21E19B-EE7E-3E45-205B-F3603DBBA09B}"/>
              </a:ext>
            </a:extLst>
          </p:cNvPr>
          <p:cNvPicPr>
            <a:picLocks noChangeAspect="1"/>
          </p:cNvPicPr>
          <p:nvPr/>
        </p:nvPicPr>
        <p:blipFill>
          <a:blip r:embed="rId3"/>
          <a:stretch>
            <a:fillRect/>
          </a:stretch>
        </p:blipFill>
        <p:spPr>
          <a:xfrm>
            <a:off x="171751" y="6156205"/>
            <a:ext cx="3045935" cy="701795"/>
          </a:xfrm>
          <a:prstGeom prst="rect">
            <a:avLst/>
          </a:prstGeom>
        </p:spPr>
      </p:pic>
      <p:pic>
        <p:nvPicPr>
          <p:cNvPr id="8194" name="Picture 2">
            <a:extLst>
              <a:ext uri="{FF2B5EF4-FFF2-40B4-BE49-F238E27FC236}">
                <a16:creationId xmlns:a16="http://schemas.microsoft.com/office/drawing/2014/main" id="{B692070E-771A-492E-B7B8-722916D3D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015" y="6434154"/>
            <a:ext cx="294268" cy="2420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400BF9-6D8E-244C-6862-70EC4D4BB2E5}"/>
              </a:ext>
            </a:extLst>
          </p:cNvPr>
          <p:cNvSpPr txBox="1"/>
          <p:nvPr/>
        </p:nvSpPr>
        <p:spPr>
          <a:xfrm>
            <a:off x="9561283" y="6230142"/>
            <a:ext cx="2249716"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@BrookeTheOstomy</a:t>
            </a:r>
          </a:p>
          <a:p>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The_SECONDTrial</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2050" name="Picture 2" descr="Walk Icon 1311572">
            <a:extLst>
              <a:ext uri="{FF2B5EF4-FFF2-40B4-BE49-F238E27FC236}">
                <a16:creationId xmlns:a16="http://schemas.microsoft.com/office/drawing/2014/main" id="{BA00B3CE-F259-2C22-C2EC-C10C209E4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152" y="1843551"/>
            <a:ext cx="3566406" cy="3566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alk Icon 1311572">
            <a:extLst>
              <a:ext uri="{FF2B5EF4-FFF2-40B4-BE49-F238E27FC236}">
                <a16:creationId xmlns:a16="http://schemas.microsoft.com/office/drawing/2014/main" id="{6C1A868F-1D6C-8213-CE51-C47CD5358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7836" y="1836033"/>
            <a:ext cx="3566012" cy="3566012"/>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52" name="Picture 4" descr="Snow Icon 1967559">
            <a:extLst>
              <a:ext uri="{FF2B5EF4-FFF2-40B4-BE49-F238E27FC236}">
                <a16:creationId xmlns:a16="http://schemas.microsoft.com/office/drawing/2014/main" id="{4373E35B-CD2E-72C0-C491-E03C4498D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374" y="1704189"/>
            <a:ext cx="2257249" cy="225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871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FDE56D4-5512-102C-ECD7-A8C537713565}"/>
              </a:ext>
            </a:extLst>
          </p:cNvPr>
          <p:cNvSpPr txBox="1">
            <a:spLocks/>
          </p:cNvSpPr>
          <p:nvPr/>
        </p:nvSpPr>
        <p:spPr>
          <a:xfrm>
            <a:off x="4650999" y="1575687"/>
            <a:ext cx="2889998" cy="311495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Who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650B63CF-D06E-221B-0725-0037A0DACE72}"/>
              </a:ext>
            </a:extLst>
          </p:cNvPr>
          <p:cNvSpPr txBox="1"/>
          <p:nvPr/>
        </p:nvSpPr>
        <p:spPr>
          <a:xfrm>
            <a:off x="5147979" y="2409405"/>
            <a:ext cx="1896036" cy="616184"/>
          </a:xfrm>
          <a:prstGeom prst="rect">
            <a:avLst/>
          </a:prstGeom>
          <a:noFill/>
          <a:ln w="38100">
            <a:solidFill>
              <a:srgbClr val="514689"/>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25B80226-C7F3-A67A-9772-D79E12B75EDD}"/>
              </a:ext>
            </a:extLst>
          </p:cNvPr>
          <p:cNvSpPr txBox="1"/>
          <p:nvPr/>
        </p:nvSpPr>
        <p:spPr>
          <a:xfrm>
            <a:off x="1732241" y="858688"/>
            <a:ext cx="2363147"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Presentation</a:t>
            </a:r>
          </a:p>
        </p:txBody>
      </p:sp>
      <p:sp>
        <p:nvSpPr>
          <p:cNvPr id="11" name="TextBox 10">
            <a:extLst>
              <a:ext uri="{FF2B5EF4-FFF2-40B4-BE49-F238E27FC236}">
                <a16:creationId xmlns:a16="http://schemas.microsoft.com/office/drawing/2014/main" id="{6DFCC4D5-440C-79CF-B0E0-DBBD7BE980C0}"/>
              </a:ext>
            </a:extLst>
          </p:cNvPr>
          <p:cNvSpPr txBox="1"/>
          <p:nvPr/>
        </p:nvSpPr>
        <p:spPr>
          <a:xfrm>
            <a:off x="8774515" y="858688"/>
            <a:ext cx="130356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Poster</a:t>
            </a:r>
          </a:p>
        </p:txBody>
      </p:sp>
      <p:sp>
        <p:nvSpPr>
          <p:cNvPr id="7" name="TextBox 6">
            <a:extLst>
              <a:ext uri="{FF2B5EF4-FFF2-40B4-BE49-F238E27FC236}">
                <a16:creationId xmlns:a16="http://schemas.microsoft.com/office/drawing/2014/main" id="{8742059E-EA9F-ADEA-CEF0-D45E520077F6}"/>
              </a:ext>
            </a:extLst>
          </p:cNvPr>
          <p:cNvSpPr txBox="1"/>
          <p:nvPr/>
        </p:nvSpPr>
        <p:spPr>
          <a:xfrm>
            <a:off x="7928139" y="1909708"/>
            <a:ext cx="2996333"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Printed vs E-poster</a:t>
            </a:r>
          </a:p>
          <a:p>
            <a:pPr algn="ctr"/>
            <a:r>
              <a:rPr lang="en-US" sz="2200" b="1" dirty="0">
                <a:latin typeface="Arial" panose="020B0604020202020204" pitchFamily="34" charset="0"/>
                <a:cs typeface="Arial" panose="020B0604020202020204" pitchFamily="34" charset="0"/>
              </a:rPr>
              <a:t>Formal vs on display</a:t>
            </a:r>
          </a:p>
        </p:txBody>
      </p:sp>
      <p:sp>
        <p:nvSpPr>
          <p:cNvPr id="8" name="TextBox 7">
            <a:extLst>
              <a:ext uri="{FF2B5EF4-FFF2-40B4-BE49-F238E27FC236}">
                <a16:creationId xmlns:a16="http://schemas.microsoft.com/office/drawing/2014/main" id="{41C886DC-E6DF-5D3D-0122-C036EFAA90CA}"/>
              </a:ext>
            </a:extLst>
          </p:cNvPr>
          <p:cNvSpPr txBox="1"/>
          <p:nvPr/>
        </p:nvSpPr>
        <p:spPr>
          <a:xfrm>
            <a:off x="2082500" y="1909709"/>
            <a:ext cx="1662636"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Quick-shot</a:t>
            </a:r>
          </a:p>
          <a:p>
            <a:pPr algn="ctr"/>
            <a:r>
              <a:rPr lang="en-US" sz="2200" b="1" dirty="0">
                <a:latin typeface="Arial" panose="020B0604020202020204" pitchFamily="34" charset="0"/>
                <a:cs typeface="Arial" panose="020B0604020202020204" pitchFamily="34" charset="0"/>
              </a:rPr>
              <a:t>Full </a:t>
            </a:r>
          </a:p>
        </p:txBody>
      </p:sp>
      <p:cxnSp>
        <p:nvCxnSpPr>
          <p:cNvPr id="15" name="Straight Connector 14">
            <a:extLst>
              <a:ext uri="{FF2B5EF4-FFF2-40B4-BE49-F238E27FC236}">
                <a16:creationId xmlns:a16="http://schemas.microsoft.com/office/drawing/2014/main" id="{845F7F06-4305-CAD6-0448-D3207FBD7748}"/>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7AA0B6-D9B2-F908-6453-8DD9982F4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12" name="TextBox 11">
            <a:extLst>
              <a:ext uri="{FF2B5EF4-FFF2-40B4-BE49-F238E27FC236}">
                <a16:creationId xmlns:a16="http://schemas.microsoft.com/office/drawing/2014/main" id="{26930B0F-89E8-F41F-0DF7-EC23D3A9E810}"/>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16" name="Picture 15">
            <a:extLst>
              <a:ext uri="{FF2B5EF4-FFF2-40B4-BE49-F238E27FC236}">
                <a16:creationId xmlns:a16="http://schemas.microsoft.com/office/drawing/2014/main" id="{179FAF9C-802E-F397-4E2D-D623273F12C1}"/>
              </a:ext>
            </a:extLst>
          </p:cNvPr>
          <p:cNvPicPr>
            <a:picLocks noChangeAspect="1"/>
          </p:cNvPicPr>
          <p:nvPr/>
        </p:nvPicPr>
        <p:blipFill>
          <a:blip r:embed="rId4"/>
          <a:stretch>
            <a:fillRect/>
          </a:stretch>
        </p:blipFill>
        <p:spPr>
          <a:xfrm>
            <a:off x="8247828" y="3122998"/>
            <a:ext cx="2603597" cy="2603597"/>
          </a:xfrm>
          <a:prstGeom prst="rect">
            <a:avLst/>
          </a:prstGeom>
        </p:spPr>
      </p:pic>
      <p:pic>
        <p:nvPicPr>
          <p:cNvPr id="17" name="Picture 16">
            <a:extLst>
              <a:ext uri="{FF2B5EF4-FFF2-40B4-BE49-F238E27FC236}">
                <a16:creationId xmlns:a16="http://schemas.microsoft.com/office/drawing/2014/main" id="{29AF0102-6E75-9C40-1EC2-23FEB559B789}"/>
              </a:ext>
            </a:extLst>
          </p:cNvPr>
          <p:cNvPicPr>
            <a:picLocks noChangeAspect="1"/>
          </p:cNvPicPr>
          <p:nvPr/>
        </p:nvPicPr>
        <p:blipFill>
          <a:blip r:embed="rId5"/>
          <a:stretch>
            <a:fillRect/>
          </a:stretch>
        </p:blipFill>
        <p:spPr>
          <a:xfrm>
            <a:off x="1522952" y="2847038"/>
            <a:ext cx="2879557" cy="2879557"/>
          </a:xfrm>
          <a:prstGeom prst="rect">
            <a:avLst/>
          </a:prstGeom>
        </p:spPr>
      </p:pic>
    </p:spTree>
    <p:extLst>
      <p:ext uri="{BB962C8B-B14F-4D97-AF65-F5344CB8AC3E}">
        <p14:creationId xmlns:p14="http://schemas.microsoft.com/office/powerpoint/2010/main" val="270349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FDE56D4-5512-102C-ECD7-A8C537713565}"/>
              </a:ext>
            </a:extLst>
          </p:cNvPr>
          <p:cNvSpPr txBox="1">
            <a:spLocks/>
          </p:cNvSpPr>
          <p:nvPr/>
        </p:nvSpPr>
        <p:spPr>
          <a:xfrm>
            <a:off x="4650999" y="1575687"/>
            <a:ext cx="2889998" cy="311495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Who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endPar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8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650B63CF-D06E-221B-0725-0037A0DACE72}"/>
              </a:ext>
            </a:extLst>
          </p:cNvPr>
          <p:cNvSpPr txBox="1"/>
          <p:nvPr/>
        </p:nvSpPr>
        <p:spPr>
          <a:xfrm>
            <a:off x="5147979" y="2409405"/>
            <a:ext cx="1896036" cy="616184"/>
          </a:xfrm>
          <a:prstGeom prst="rect">
            <a:avLst/>
          </a:prstGeom>
          <a:noFill/>
          <a:ln w="38100">
            <a:solidFill>
              <a:srgbClr val="514689"/>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25B80226-C7F3-A67A-9772-D79E12B75EDD}"/>
              </a:ext>
            </a:extLst>
          </p:cNvPr>
          <p:cNvSpPr txBox="1"/>
          <p:nvPr/>
        </p:nvSpPr>
        <p:spPr>
          <a:xfrm>
            <a:off x="1732241" y="858688"/>
            <a:ext cx="2363147"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Presentation</a:t>
            </a:r>
          </a:p>
        </p:txBody>
      </p:sp>
      <p:sp>
        <p:nvSpPr>
          <p:cNvPr id="11" name="TextBox 10">
            <a:extLst>
              <a:ext uri="{FF2B5EF4-FFF2-40B4-BE49-F238E27FC236}">
                <a16:creationId xmlns:a16="http://schemas.microsoft.com/office/drawing/2014/main" id="{6DFCC4D5-440C-79CF-B0E0-DBBD7BE980C0}"/>
              </a:ext>
            </a:extLst>
          </p:cNvPr>
          <p:cNvSpPr txBox="1"/>
          <p:nvPr/>
        </p:nvSpPr>
        <p:spPr>
          <a:xfrm>
            <a:off x="8774515" y="858688"/>
            <a:ext cx="130356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Poster</a:t>
            </a:r>
          </a:p>
        </p:txBody>
      </p:sp>
      <p:sp>
        <p:nvSpPr>
          <p:cNvPr id="7" name="TextBox 6">
            <a:extLst>
              <a:ext uri="{FF2B5EF4-FFF2-40B4-BE49-F238E27FC236}">
                <a16:creationId xmlns:a16="http://schemas.microsoft.com/office/drawing/2014/main" id="{8742059E-EA9F-ADEA-CEF0-D45E520077F6}"/>
              </a:ext>
            </a:extLst>
          </p:cNvPr>
          <p:cNvSpPr txBox="1"/>
          <p:nvPr/>
        </p:nvSpPr>
        <p:spPr>
          <a:xfrm>
            <a:off x="7928139" y="1909708"/>
            <a:ext cx="2996333"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Printed vs E-poster</a:t>
            </a:r>
          </a:p>
          <a:p>
            <a:pPr algn="ctr"/>
            <a:r>
              <a:rPr lang="en-US" sz="2200" b="1" dirty="0">
                <a:latin typeface="Arial" panose="020B0604020202020204" pitchFamily="34" charset="0"/>
                <a:cs typeface="Arial" panose="020B0604020202020204" pitchFamily="34" charset="0"/>
              </a:rPr>
              <a:t>Formal vs on display</a:t>
            </a:r>
          </a:p>
        </p:txBody>
      </p:sp>
      <p:sp>
        <p:nvSpPr>
          <p:cNvPr id="8" name="TextBox 7">
            <a:extLst>
              <a:ext uri="{FF2B5EF4-FFF2-40B4-BE49-F238E27FC236}">
                <a16:creationId xmlns:a16="http://schemas.microsoft.com/office/drawing/2014/main" id="{41C886DC-E6DF-5D3D-0122-C036EFAA90CA}"/>
              </a:ext>
            </a:extLst>
          </p:cNvPr>
          <p:cNvSpPr txBox="1"/>
          <p:nvPr/>
        </p:nvSpPr>
        <p:spPr>
          <a:xfrm>
            <a:off x="2082500" y="1909709"/>
            <a:ext cx="1662636" cy="769441"/>
          </a:xfrm>
          <a:prstGeom prst="rect">
            <a:avLst/>
          </a:prstGeom>
          <a:noFill/>
        </p:spPr>
        <p:txBody>
          <a:bodyPr wrap="none" rtlCol="0">
            <a:spAutoFit/>
          </a:bodyPr>
          <a:lstStyle/>
          <a:p>
            <a:pPr algn="ctr"/>
            <a:r>
              <a:rPr lang="en-US" sz="2200" b="1" dirty="0">
                <a:latin typeface="Arial" panose="020B0604020202020204" pitchFamily="34" charset="0"/>
                <a:cs typeface="Arial" panose="020B0604020202020204" pitchFamily="34" charset="0"/>
              </a:rPr>
              <a:t>Quick-shot</a:t>
            </a:r>
          </a:p>
          <a:p>
            <a:pPr algn="ctr"/>
            <a:r>
              <a:rPr lang="en-US" sz="2200" b="1" dirty="0">
                <a:latin typeface="Arial" panose="020B0604020202020204" pitchFamily="34" charset="0"/>
                <a:cs typeface="Arial" panose="020B0604020202020204" pitchFamily="34" charset="0"/>
              </a:rPr>
              <a:t>Full </a:t>
            </a:r>
          </a:p>
        </p:txBody>
      </p:sp>
      <p:cxnSp>
        <p:nvCxnSpPr>
          <p:cNvPr id="15" name="Straight Connector 14">
            <a:extLst>
              <a:ext uri="{FF2B5EF4-FFF2-40B4-BE49-F238E27FC236}">
                <a16:creationId xmlns:a16="http://schemas.microsoft.com/office/drawing/2014/main" id="{845F7F06-4305-CAD6-0448-D3207FBD7748}"/>
              </a:ext>
            </a:extLst>
          </p:cNvPr>
          <p:cNvCxnSpPr/>
          <p:nvPr/>
        </p:nvCxnSpPr>
        <p:spPr>
          <a:xfrm>
            <a:off x="-65315" y="1386825"/>
            <a:ext cx="12322629" cy="0"/>
          </a:xfrm>
          <a:prstGeom prst="line">
            <a:avLst/>
          </a:prstGeom>
          <a:ln w="57150">
            <a:solidFill>
              <a:srgbClr val="51468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7AA0B6-D9B2-F908-6453-8DD9982F4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627" y="6313187"/>
            <a:ext cx="2377440" cy="451456"/>
          </a:xfrm>
          <a:prstGeom prst="rect">
            <a:avLst/>
          </a:prstGeom>
        </p:spPr>
      </p:pic>
      <p:sp>
        <p:nvSpPr>
          <p:cNvPr id="12" name="TextBox 11">
            <a:extLst>
              <a:ext uri="{FF2B5EF4-FFF2-40B4-BE49-F238E27FC236}">
                <a16:creationId xmlns:a16="http://schemas.microsoft.com/office/drawing/2014/main" id="{26930B0F-89E8-F41F-0DF7-EC23D3A9E810}"/>
              </a:ext>
            </a:extLst>
          </p:cNvPr>
          <p:cNvSpPr txBox="1"/>
          <p:nvPr/>
        </p:nvSpPr>
        <p:spPr>
          <a:xfrm>
            <a:off x="264933" y="6368764"/>
            <a:ext cx="615434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NQUIRES</a:t>
            </a:r>
            <a:r>
              <a:rPr kumimoji="0" lang="en-US" sz="1200" b="1"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 </a:t>
            </a:r>
            <a:r>
              <a:rPr kumimoji="0" lang="en-US" sz="1400" b="0" i="0" u="none" strike="noStrike" kern="1200" cap="none" spc="0" normalizeH="0" baseline="0" noProof="0" dirty="0">
                <a:ln>
                  <a:noFill/>
                </a:ln>
                <a:solidFill>
                  <a:srgbClr val="6D6E71"/>
                </a:solidFill>
                <a:effectLst/>
                <a:uLnTx/>
                <a:uFillTx/>
                <a:latin typeface="Calibri Light" charset="0"/>
                <a:ea typeface="Calibri Light" charset="0"/>
                <a:cs typeface="Calibri Light" charset="0"/>
              </a:rPr>
              <a:t>Northwestern Quality Improvement, Research, &amp; Education in Surgery</a:t>
            </a:r>
            <a:endParaRPr kumimoji="0" lang="en-US" sz="1200" b="0" i="0" u="none" strike="noStrike" kern="1200" cap="none" spc="0" normalizeH="0" baseline="0" noProof="0" dirty="0">
              <a:ln>
                <a:noFill/>
              </a:ln>
              <a:solidFill>
                <a:srgbClr val="515251"/>
              </a:solidFill>
              <a:effectLst/>
              <a:uLnTx/>
              <a:uFillTx/>
              <a:latin typeface="Calibri Light" charset="0"/>
              <a:ea typeface="Calibri Light" charset="0"/>
              <a:cs typeface="Calibri Light" charset="0"/>
            </a:endParaRPr>
          </a:p>
        </p:txBody>
      </p:sp>
      <p:pic>
        <p:nvPicPr>
          <p:cNvPr id="16" name="Picture 15">
            <a:extLst>
              <a:ext uri="{FF2B5EF4-FFF2-40B4-BE49-F238E27FC236}">
                <a16:creationId xmlns:a16="http://schemas.microsoft.com/office/drawing/2014/main" id="{179FAF9C-802E-F397-4E2D-D623273F12C1}"/>
              </a:ext>
            </a:extLst>
          </p:cNvPr>
          <p:cNvPicPr>
            <a:picLocks noChangeAspect="1"/>
          </p:cNvPicPr>
          <p:nvPr/>
        </p:nvPicPr>
        <p:blipFill>
          <a:blip r:embed="rId4"/>
          <a:stretch>
            <a:fillRect/>
          </a:stretch>
        </p:blipFill>
        <p:spPr>
          <a:xfrm>
            <a:off x="8247828" y="3122998"/>
            <a:ext cx="2603597" cy="2603597"/>
          </a:xfrm>
          <a:prstGeom prst="rect">
            <a:avLst/>
          </a:prstGeom>
        </p:spPr>
      </p:pic>
      <p:pic>
        <p:nvPicPr>
          <p:cNvPr id="17" name="Picture 16">
            <a:extLst>
              <a:ext uri="{FF2B5EF4-FFF2-40B4-BE49-F238E27FC236}">
                <a16:creationId xmlns:a16="http://schemas.microsoft.com/office/drawing/2014/main" id="{29AF0102-6E75-9C40-1EC2-23FEB559B789}"/>
              </a:ext>
            </a:extLst>
          </p:cNvPr>
          <p:cNvPicPr>
            <a:picLocks noChangeAspect="1"/>
          </p:cNvPicPr>
          <p:nvPr/>
        </p:nvPicPr>
        <p:blipFill>
          <a:blip r:embed="rId5"/>
          <a:stretch>
            <a:fillRect/>
          </a:stretch>
        </p:blipFill>
        <p:spPr>
          <a:xfrm>
            <a:off x="1522952" y="2847038"/>
            <a:ext cx="2879557" cy="2879557"/>
          </a:xfrm>
          <a:prstGeom prst="rect">
            <a:avLst/>
          </a:prstGeom>
        </p:spPr>
      </p:pic>
    </p:spTree>
    <p:extLst>
      <p:ext uri="{BB962C8B-B14F-4D97-AF65-F5344CB8AC3E}">
        <p14:creationId xmlns:p14="http://schemas.microsoft.com/office/powerpoint/2010/main" val="1018665837"/>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9796</TotalTime>
  <Words>3038</Words>
  <Application>Microsoft Office PowerPoint</Application>
  <PresentationFormat>Widescreen</PresentationFormat>
  <Paragraphs>361</Paragraphs>
  <Slides>36</Slides>
  <Notes>35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Agrandir Wide Thin</vt:lpstr>
      <vt:lpstr>Aptos</vt:lpstr>
      <vt:lpstr>Arial</vt:lpstr>
      <vt:lpstr>Calibri</vt:lpstr>
      <vt:lpstr>Calibri Light</vt:lpstr>
      <vt:lpstr>Fira Sans</vt:lpstr>
      <vt:lpstr>Times New Roman</vt:lpstr>
      <vt:lpstr>Office 2013 - 2022 Theme</vt:lpstr>
      <vt:lpstr>PowerPoint Presentation</vt:lpstr>
      <vt:lpstr>PowerPoint Presentation</vt:lpstr>
      <vt:lpstr>PowerPoint Presentation</vt:lpstr>
      <vt:lpstr>PowerPoint Presentation</vt:lpstr>
      <vt:lpstr>Statewide Quality Improvement Collaborative to Improve  Venous Thromboembolism Prophylaxis after  Abdominopelvic Cancer Surgery:  A Mixed-Method Study</vt:lpstr>
      <vt:lpstr>Pilot for Semi-Automated System-Wide Clinical Care Pathway for HCC Screening for Cirrhosis </vt:lpstr>
      <vt:lpstr>“Uphill in the snow both ways” Shoveling a Path between Generations in the Surgical Environment </vt:lpstr>
      <vt:lpstr>PowerPoint Presentation</vt:lpstr>
      <vt:lpstr>PowerPoint Presentation</vt:lpstr>
      <vt:lpstr>Oral Presentation - Quickshot</vt:lpstr>
      <vt:lpstr>Oral Presentation- Full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 &amp;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Objective</vt:lpstr>
      <vt:lpstr>Results</vt:lpstr>
      <vt:lpstr>Case Overlap</vt:lpstr>
      <vt:lpstr>PowerPoint Presentation</vt:lpstr>
      <vt:lpstr>PowerPoint Presentation</vt:lpstr>
      <vt:lpstr>Limitations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Brooke Golisch</dc:creator>
  <cp:lastModifiedBy>Weathers, Rhiannon</cp:lastModifiedBy>
  <cp:revision>7</cp:revision>
  <dcterms:created xsi:type="dcterms:W3CDTF">2024-04-03T04:44:11Z</dcterms:created>
  <dcterms:modified xsi:type="dcterms:W3CDTF">2024-04-17T19:04:50Z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1b86c14-7a6f-495c-8ad3-202986669410_Enabled">
    <vt:lpwstr>true</vt:lpwstr>
  </property>
  <property fmtid="{D5CDD505-2E9C-101B-9397-08002B2CF9AE}" pid="3" name="MSIP_Label_b1b86c14-7a6f-495c-8ad3-202986669410_SetDate">
    <vt:lpwstr>2024-04-17T19:02:01Z</vt:lpwstr>
  </property>
  <property fmtid="{D5CDD505-2E9C-101B-9397-08002B2CF9AE}" pid="4" name="MSIP_Label_b1b86c14-7a6f-495c-8ad3-202986669410_Method">
    <vt:lpwstr>Standard</vt:lpwstr>
  </property>
  <property fmtid="{D5CDD505-2E9C-101B-9397-08002B2CF9AE}" pid="5" name="MSIP_Label_b1b86c14-7a6f-495c-8ad3-202986669410_Name">
    <vt:lpwstr>Internal</vt:lpwstr>
  </property>
  <property fmtid="{D5CDD505-2E9C-101B-9397-08002B2CF9AE}" pid="6" name="MSIP_Label_b1b86c14-7a6f-495c-8ad3-202986669410_SiteId">
    <vt:lpwstr>2596038f-3ea4-4f0c-aed1-066eb6544c3b</vt:lpwstr>
  </property>
  <property fmtid="{D5CDD505-2E9C-101B-9397-08002B2CF9AE}" pid="7" name="MSIP_Label_b1b86c14-7a6f-495c-8ad3-202986669410_ActionId">
    <vt:lpwstr>2d852740-da74-419f-9661-2f293eb79ee4</vt:lpwstr>
  </property>
  <property fmtid="{D5CDD505-2E9C-101B-9397-08002B2CF9AE}" pid="8" name="MSIP_Label_b1b86c14-7a6f-495c-8ad3-202986669410_ContentBits">
    <vt:lpwstr>0</vt:lpwstr>
  </property>
</Properties>
</file>