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9" r:id="rId4"/>
    <p:sldId id="258" r:id="rId5"/>
    <p:sldId id="257" r:id="rId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7" d="100"/>
          <a:sy n="117" d="100"/>
        </p:scale>
        <p:origin x="82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DF1C31-C45B-4611-A01F-AD8159B274BA}"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DF1C31-C45B-4611-A01F-AD8159B274BA}"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DF1C31-C45B-4611-A01F-AD8159B274BA}"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DF1C31-C45B-4611-A01F-AD8159B274BA}"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DF1C31-C45B-4611-A01F-AD8159B274BA}" type="datetimeFigureOut">
              <a:rPr lang="en-US" smtClean="0"/>
              <a:pPr/>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DF1C31-C45B-4611-A01F-AD8159B274BA}" type="datetimeFigureOut">
              <a:rPr lang="en-US" smtClean="0"/>
              <a:pPr/>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DF1C31-C45B-4611-A01F-AD8159B274BA}" type="datetimeFigureOut">
              <a:rPr lang="en-US" smtClean="0"/>
              <a:pPr/>
              <a:t>8/30/2016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DF1C31-C45B-4611-A01F-AD8159B274BA}" type="datetimeFigureOut">
              <a:rPr lang="en-US" smtClean="0"/>
              <a:pPr/>
              <a:t>8/30/2016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DF1C31-C45B-4611-A01F-AD8159B274BA}" type="datetimeFigureOut">
              <a:rPr lang="en-US" smtClean="0"/>
              <a:pPr/>
              <a:t>8/30/2016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F1C31-C45B-4611-A01F-AD8159B274BA}" type="datetimeFigureOut">
              <a:rPr lang="en-US" smtClean="0"/>
              <a:pPr/>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DF1C31-C45B-4611-A01F-AD8159B274BA}" type="datetimeFigureOut">
              <a:rPr lang="en-US" smtClean="0"/>
              <a:pPr/>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625014-EF33-49E3-A2F7-A8484C8CDC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F1C31-C45B-4611-A01F-AD8159B274BA}" type="datetimeFigureOut">
              <a:rPr lang="en-US" smtClean="0"/>
              <a:pPr/>
              <a:t>8/30/2016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625014-EF33-49E3-A2F7-A8484C8CDC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l-daniels2@northwestern.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75000"/>
            </a:schemeClr>
          </a:solidFill>
        </p:spPr>
        <p:txBody>
          <a:bodyPr>
            <a:noAutofit/>
          </a:bodyPr>
          <a:lstStyle/>
          <a:p>
            <a:r>
              <a:rPr lang="en-US" sz="3600" dirty="0" smtClean="0">
                <a:solidFill>
                  <a:schemeClr val="bg1"/>
                </a:solidFill>
                <a:latin typeface="+mn-lt"/>
              </a:rPr>
              <a:t>Surgical Observation </a:t>
            </a:r>
            <a:br>
              <a:rPr lang="en-US" sz="3600" dirty="0" smtClean="0">
                <a:solidFill>
                  <a:schemeClr val="bg1"/>
                </a:solidFill>
                <a:latin typeface="+mn-lt"/>
              </a:rPr>
            </a:br>
            <a:r>
              <a:rPr lang="en-US" sz="3600" dirty="0" smtClean="0">
                <a:solidFill>
                  <a:schemeClr val="bg1"/>
                </a:solidFill>
                <a:latin typeface="+mn-lt"/>
              </a:rPr>
              <a:t>for FSM Students</a:t>
            </a:r>
            <a:endParaRPr lang="en-US" sz="3600" dirty="0">
              <a:solidFill>
                <a:schemeClr val="bg1"/>
              </a:solidFill>
              <a:latin typeface="+mn-lt"/>
            </a:endParaRPr>
          </a:p>
        </p:txBody>
      </p:sp>
      <p:sp>
        <p:nvSpPr>
          <p:cNvPr id="3" name="Content Placeholder 2"/>
          <p:cNvSpPr>
            <a:spLocks noGrp="1"/>
          </p:cNvSpPr>
          <p:nvPr>
            <p:ph idx="1"/>
          </p:nvPr>
        </p:nvSpPr>
        <p:spPr>
          <a:xfrm>
            <a:off x="457200" y="2590800"/>
            <a:ext cx="8229600" cy="3535363"/>
          </a:xfrm>
        </p:spPr>
        <p:txBody>
          <a:bodyPr>
            <a:normAutofit/>
          </a:bodyPr>
          <a:lstStyle/>
          <a:p>
            <a:r>
              <a:rPr lang="en-US" sz="3600" dirty="0" smtClean="0"/>
              <a:t>Observation process for FSM Students</a:t>
            </a:r>
          </a:p>
        </p:txBody>
      </p:sp>
    </p:spTree>
    <p:extLst>
      <p:ext uri="{BB962C8B-B14F-4D97-AF65-F5344CB8AC3E}">
        <p14:creationId xmlns:p14="http://schemas.microsoft.com/office/powerpoint/2010/main" val="320176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304801"/>
            <a:ext cx="9144000" cy="655319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Rectangle 4"/>
          <p:cNvSpPr/>
          <p:nvPr/>
        </p:nvSpPr>
        <p:spPr>
          <a:xfrm>
            <a:off x="381001" y="5029491"/>
            <a:ext cx="1491343" cy="1277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FSM student</a:t>
            </a:r>
            <a:endParaRPr lang="en-US" dirty="0">
              <a:solidFill>
                <a:schemeClr val="tx1"/>
              </a:solidFill>
            </a:endParaRPr>
          </a:p>
        </p:txBody>
      </p:sp>
      <p:sp>
        <p:nvSpPr>
          <p:cNvPr id="7" name="Rectangle 6"/>
          <p:cNvSpPr/>
          <p:nvPr/>
        </p:nvSpPr>
        <p:spPr>
          <a:xfrm>
            <a:off x="533399" y="3200400"/>
            <a:ext cx="3886201" cy="1170551"/>
          </a:xfrm>
          <a:prstGeom prst="rect">
            <a:avLst/>
          </a:prstGeom>
          <a:solidFill>
            <a:schemeClr val="bg1"/>
          </a:solidFill>
          <a:ln>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smtClean="0">
                <a:solidFill>
                  <a:schemeClr val="tx1"/>
                </a:solidFill>
              </a:rPr>
              <a:t>If student does not know a surgeon in the field of interest the </a:t>
            </a:r>
            <a:r>
              <a:rPr lang="en-US" sz="1600" i="1" dirty="0" err="1" smtClean="0">
                <a:solidFill>
                  <a:schemeClr val="tx1"/>
                </a:solidFill>
              </a:rPr>
              <a:t>Dept</a:t>
            </a:r>
            <a:r>
              <a:rPr lang="en-US" sz="1600" i="1" dirty="0" smtClean="0">
                <a:solidFill>
                  <a:schemeClr val="tx1"/>
                </a:solidFill>
              </a:rPr>
              <a:t> of Surgery  </a:t>
            </a:r>
            <a:r>
              <a:rPr lang="en-US" sz="1600" i="1" dirty="0" smtClean="0">
                <a:solidFill>
                  <a:schemeClr val="tx1"/>
                </a:solidFill>
              </a:rPr>
              <a:t>(kelsey.riley@nm.org) </a:t>
            </a:r>
            <a:r>
              <a:rPr lang="en-US" sz="1600" i="1" dirty="0" smtClean="0">
                <a:solidFill>
                  <a:schemeClr val="tx1"/>
                </a:solidFill>
              </a:rPr>
              <a:t>creates a match. </a:t>
            </a:r>
            <a:endParaRPr lang="en-US" sz="1600" i="1" dirty="0">
              <a:solidFill>
                <a:schemeClr val="tx1"/>
              </a:solidFill>
            </a:endParaRPr>
          </a:p>
        </p:txBody>
      </p:sp>
      <p:sp>
        <p:nvSpPr>
          <p:cNvPr id="8" name="Rectangle 7"/>
          <p:cNvSpPr/>
          <p:nvPr/>
        </p:nvSpPr>
        <p:spPr>
          <a:xfrm>
            <a:off x="2438402" y="4820675"/>
            <a:ext cx="1572986" cy="1703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Determine observation  date – </a:t>
            </a:r>
            <a:r>
              <a:rPr lang="en-US" dirty="0" smtClean="0">
                <a:solidFill>
                  <a:schemeClr val="tx1"/>
                </a:solidFill>
              </a:rPr>
              <a:t>surgeon, assistant, &amp; student</a:t>
            </a:r>
          </a:p>
        </p:txBody>
      </p:sp>
      <p:sp>
        <p:nvSpPr>
          <p:cNvPr id="9" name="Rectangle 8"/>
          <p:cNvSpPr/>
          <p:nvPr/>
        </p:nvSpPr>
        <p:spPr>
          <a:xfrm>
            <a:off x="4419601" y="4820674"/>
            <a:ext cx="2362200" cy="1703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2016 Internal Observer Form </a:t>
            </a:r>
          </a:p>
          <a:p>
            <a:pPr algn="ctr"/>
            <a:r>
              <a:rPr lang="en-US" i="1" dirty="0" smtClean="0">
                <a:solidFill>
                  <a:schemeClr val="tx1"/>
                </a:solidFill>
              </a:rPr>
              <a:t>Student sends to:  ORSC  Nurse </a:t>
            </a:r>
          </a:p>
          <a:p>
            <a:pPr algn="ctr"/>
            <a:r>
              <a:rPr lang="en-US" i="1" dirty="0" smtClean="0">
                <a:solidFill>
                  <a:schemeClr val="tx1"/>
                </a:solidFill>
              </a:rPr>
              <a:t>Timeline: 48 hours</a:t>
            </a:r>
            <a:endParaRPr lang="en-US" i="1" dirty="0">
              <a:solidFill>
                <a:schemeClr val="tx1"/>
              </a:solidFill>
            </a:endParaRPr>
          </a:p>
        </p:txBody>
      </p:sp>
      <p:sp>
        <p:nvSpPr>
          <p:cNvPr id="10" name="Rectangle 9"/>
          <p:cNvSpPr/>
          <p:nvPr/>
        </p:nvSpPr>
        <p:spPr>
          <a:xfrm>
            <a:off x="228600" y="1524000"/>
            <a:ext cx="8610600" cy="1295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FSM Students by way of DOS will receive the ‘one page approval’;  scrub pin instructions; ORSC</a:t>
            </a:r>
            <a:r>
              <a:rPr lang="en-US" dirty="0" smtClean="0">
                <a:solidFill>
                  <a:srgbClr val="FF0000"/>
                </a:solidFill>
              </a:rPr>
              <a:t> </a:t>
            </a:r>
            <a:r>
              <a:rPr lang="en-US" dirty="0" smtClean="0">
                <a:solidFill>
                  <a:schemeClr val="tx1"/>
                </a:solidFill>
              </a:rPr>
              <a:t>contact; locations of ORs;  surgeon /assistant for areas of interest.  There are no restrictions if process is followed, however ORSC (Operating Room Surgical Coordinator) will limit to two observers in a case.</a:t>
            </a:r>
            <a:endParaRPr lang="en-US" dirty="0">
              <a:solidFill>
                <a:schemeClr val="tx1"/>
              </a:solidFill>
            </a:endParaRPr>
          </a:p>
        </p:txBody>
      </p:sp>
      <p:sp>
        <p:nvSpPr>
          <p:cNvPr id="11" name="Rectangle 10"/>
          <p:cNvSpPr/>
          <p:nvPr/>
        </p:nvSpPr>
        <p:spPr>
          <a:xfrm>
            <a:off x="7239001" y="4915925"/>
            <a:ext cx="1523999" cy="1508761"/>
          </a:xfrm>
          <a:prstGeom prst="rect">
            <a:avLst/>
          </a:prstGeom>
          <a:solidFill>
            <a:srgbClr val="FFFFFF">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ORSC Approval </a:t>
            </a:r>
            <a:r>
              <a:rPr lang="en-US" dirty="0" smtClean="0">
                <a:solidFill>
                  <a:schemeClr val="tx1"/>
                </a:solidFill>
              </a:rPr>
              <a:t>/ permission granted</a:t>
            </a:r>
            <a:endParaRPr lang="en-US" dirty="0">
              <a:solidFill>
                <a:schemeClr val="tx1"/>
              </a:solidFill>
            </a:endParaRPr>
          </a:p>
        </p:txBody>
      </p:sp>
      <p:cxnSp>
        <p:nvCxnSpPr>
          <p:cNvPr id="24" name="Straight Connector 23"/>
          <p:cNvCxnSpPr>
            <a:stCxn id="5" idx="3"/>
            <a:endCxn id="8" idx="1"/>
          </p:cNvCxnSpPr>
          <p:nvPr/>
        </p:nvCxnSpPr>
        <p:spPr>
          <a:xfrm>
            <a:off x="1872344" y="5668473"/>
            <a:ext cx="566058" cy="4177"/>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8" idx="3"/>
            <a:endCxn id="9" idx="1"/>
          </p:cNvCxnSpPr>
          <p:nvPr/>
        </p:nvCxnSpPr>
        <p:spPr>
          <a:xfrm>
            <a:off x="4011388" y="5672650"/>
            <a:ext cx="408213"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3"/>
            <a:endCxn id="11" idx="1"/>
          </p:cNvCxnSpPr>
          <p:nvPr/>
        </p:nvCxnSpPr>
        <p:spPr>
          <a:xfrm flipV="1">
            <a:off x="6781801" y="5670306"/>
            <a:ext cx="457200" cy="234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5" idx="0"/>
            <a:endCxn id="7" idx="2"/>
          </p:cNvCxnSpPr>
          <p:nvPr/>
        </p:nvCxnSpPr>
        <p:spPr>
          <a:xfrm flipV="1">
            <a:off x="1126673" y="4370951"/>
            <a:ext cx="1349827" cy="658540"/>
          </a:xfrm>
          <a:prstGeom prst="line">
            <a:avLst/>
          </a:prstGeom>
          <a:ln w="7620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2"/>
            <a:endCxn id="8" idx="0"/>
          </p:cNvCxnSpPr>
          <p:nvPr/>
        </p:nvCxnSpPr>
        <p:spPr>
          <a:xfrm>
            <a:off x="2476500" y="4370951"/>
            <a:ext cx="748395" cy="449724"/>
          </a:xfrm>
          <a:prstGeom prst="line">
            <a:avLst/>
          </a:prstGeom>
          <a:ln w="7620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457200" y="228600"/>
            <a:ext cx="8229600" cy="1143000"/>
          </a:xfrm>
          <a:prstGeom prst="rect">
            <a:avLst/>
          </a:prstGeom>
          <a:solidFill>
            <a:schemeClr val="bg1"/>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Observer </a:t>
            </a:r>
            <a:r>
              <a:rPr lang="en-US" b="1" smtClean="0"/>
              <a:t>Process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0"/>
            <a:ext cx="70866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canned from a Xerox Multifunction Device.pdf - Adobe Acrobat Pro"/>
          <p:cNvPicPr>
            <a:picLocks noChangeAspect="1"/>
          </p:cNvPicPr>
          <p:nvPr/>
        </p:nvPicPr>
        <p:blipFill rotWithShape="1">
          <a:blip r:embed="rId2" cstate="print">
            <a:extLst>
              <a:ext uri="{28A0092B-C50C-407E-A947-70E740481C1C}">
                <a14:useLocalDpi xmlns:a14="http://schemas.microsoft.com/office/drawing/2010/main" val="0"/>
              </a:ext>
            </a:extLst>
          </a:blip>
          <a:srcRect l="17922" t="12639" r="15439" b="1389"/>
          <a:stretch/>
        </p:blipFill>
        <p:spPr>
          <a:xfrm>
            <a:off x="1809750" y="228600"/>
            <a:ext cx="5276850" cy="6477000"/>
          </a:xfrm>
          <a:prstGeom prst="rect">
            <a:avLst/>
          </a:prstGeom>
        </p:spPr>
      </p:pic>
      <p:sp>
        <p:nvSpPr>
          <p:cNvPr id="6" name="Rectangle 5"/>
          <p:cNvSpPr/>
          <p:nvPr/>
        </p:nvSpPr>
        <p:spPr>
          <a:xfrm rot="19803403">
            <a:off x="457200" y="685800"/>
            <a:ext cx="2133600" cy="381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Always required</a:t>
            </a:r>
            <a:endParaRPr lang="en-US" dirty="0"/>
          </a:p>
        </p:txBody>
      </p:sp>
    </p:spTree>
    <p:extLst>
      <p:ext uri="{BB962C8B-B14F-4D97-AF65-F5344CB8AC3E}">
        <p14:creationId xmlns:p14="http://schemas.microsoft.com/office/powerpoint/2010/main" val="2153357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0"/>
            <a:ext cx="9144000" cy="6096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26011439"/>
              </p:ext>
            </p:extLst>
          </p:nvPr>
        </p:nvGraphicFramePr>
        <p:xfrm>
          <a:off x="581025" y="1828800"/>
          <a:ext cx="7953375" cy="4343402"/>
        </p:xfrm>
        <a:graphic>
          <a:graphicData uri="http://schemas.openxmlformats.org/drawingml/2006/table">
            <a:tbl>
              <a:tblPr/>
              <a:tblGrid>
                <a:gridCol w="2295648"/>
                <a:gridCol w="2254121"/>
                <a:gridCol w="1818911"/>
                <a:gridCol w="1584695"/>
              </a:tblGrid>
              <a:tr h="310243">
                <a:tc>
                  <a:txBody>
                    <a:bodyPr/>
                    <a:lstStyle/>
                    <a:p>
                      <a:pPr marL="0" marR="0" algn="ctr">
                        <a:lnSpc>
                          <a:spcPct val="115000"/>
                        </a:lnSpc>
                        <a:spcBef>
                          <a:spcPts val="0"/>
                        </a:spcBef>
                        <a:spcAft>
                          <a:spcPts val="0"/>
                        </a:spcAft>
                      </a:pPr>
                      <a:r>
                        <a:rPr lang="en-US" sz="1050" b="1" dirty="0">
                          <a:solidFill>
                            <a:schemeClr val="tx1"/>
                          </a:solidFill>
                          <a:latin typeface="Calibri"/>
                          <a:ea typeface="Calibri"/>
                          <a:cs typeface="Calibri"/>
                        </a:rPr>
                        <a:t>Service</a:t>
                      </a:r>
                      <a:endParaRPr lang="en-US" sz="1200" b="1"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b="1" dirty="0">
                          <a:solidFill>
                            <a:schemeClr val="tx1"/>
                          </a:solidFill>
                          <a:latin typeface="Calibri"/>
                          <a:ea typeface="Calibri"/>
                          <a:cs typeface="Calibri"/>
                        </a:rPr>
                        <a:t>ORSC Name</a:t>
                      </a:r>
                      <a:endParaRPr lang="en-US" sz="1200" b="1"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b="1" dirty="0">
                          <a:solidFill>
                            <a:schemeClr val="tx1"/>
                          </a:solidFill>
                          <a:latin typeface="Calibri"/>
                          <a:ea typeface="Calibri"/>
                          <a:cs typeface="Calibri"/>
                        </a:rPr>
                        <a:t>Email</a:t>
                      </a:r>
                      <a:endParaRPr lang="en-US" sz="1200" b="1"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b="1" dirty="0">
                          <a:solidFill>
                            <a:schemeClr val="tx1"/>
                          </a:solidFill>
                          <a:latin typeface="Calibri"/>
                          <a:ea typeface="Calibri"/>
                          <a:cs typeface="Calibri"/>
                        </a:rPr>
                        <a:t>Contact Information</a:t>
                      </a:r>
                      <a:endParaRPr lang="en-US" sz="1200" b="1"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dirty="0">
                          <a:solidFill>
                            <a:schemeClr val="tx1"/>
                          </a:solidFill>
                          <a:latin typeface="Calibri"/>
                          <a:ea typeface="Calibri"/>
                          <a:cs typeface="Calibri"/>
                        </a:rPr>
                        <a:t>ENT/Plastics</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dirty="0">
                          <a:solidFill>
                            <a:schemeClr val="tx1"/>
                          </a:solidFill>
                          <a:latin typeface="Calibri"/>
                          <a:ea typeface="Calibri"/>
                          <a:cs typeface="Calibri"/>
                        </a:rPr>
                        <a:t>Deborah Dickens</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ddickens@nm.org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6-2080/2-8382</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Orthopaedics</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dirty="0">
                          <a:solidFill>
                            <a:schemeClr val="tx1"/>
                          </a:solidFill>
                          <a:latin typeface="Calibri"/>
                          <a:ea typeface="Calibri"/>
                          <a:cs typeface="Calibri"/>
                        </a:rPr>
                        <a:t>Nicole Gee</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ngee@nm.org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6-1899</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dirty="0">
                          <a:solidFill>
                            <a:schemeClr val="tx1"/>
                          </a:solidFill>
                          <a:latin typeface="Calibri"/>
                          <a:ea typeface="Calibri"/>
                          <a:cs typeface="Calibri"/>
                        </a:rPr>
                        <a:t>Spine</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dirty="0">
                          <a:solidFill>
                            <a:schemeClr val="tx1"/>
                          </a:solidFill>
                          <a:latin typeface="Calibri"/>
                          <a:ea typeface="Calibri"/>
                          <a:cs typeface="Calibri"/>
                        </a:rPr>
                        <a:t>Sarah </a:t>
                      </a:r>
                      <a:r>
                        <a:rPr lang="en-US" sz="1050">
                          <a:solidFill>
                            <a:schemeClr val="tx1"/>
                          </a:solidFill>
                          <a:latin typeface="Calibri"/>
                          <a:ea typeface="Calibri"/>
                          <a:cs typeface="Calibri"/>
                        </a:rPr>
                        <a:t>Leroux</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sjacobse@nm.org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2-8380</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Neurosurgery</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dirty="0">
                          <a:solidFill>
                            <a:schemeClr val="tx1"/>
                          </a:solidFill>
                          <a:latin typeface="Calibri"/>
                          <a:ea typeface="Calibri"/>
                          <a:cs typeface="Calibri"/>
                        </a:rPr>
                        <a:t>Meghan Costello</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1050" kern="1200" dirty="0">
                        <a:solidFill>
                          <a:schemeClr val="tx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6-7709</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Urology</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Kristina Rodriguez</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krodrigu@nm.org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6-0753</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General Surgery</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Rowena Martinez</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rtmartin@nm.org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6-6263</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Vascular &amp; Thoracic</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Lynn Borgini</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lborgini@nm.org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6-9625</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Transplant</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Renee Ziomek</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rziomek@nm.org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6-8255</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Cardiac</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Maggie Simons</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msimons@nm.org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6-9338</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Eye</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Amelia Balinao</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abalinao@nm.org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6-9730</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Sports (Ortho/Hand/General)</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Gayle Malacat  (Ma Gazelle)</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mmalacat@nm.org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6-5148</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Gynecology</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Melanie Silos</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msilos@nm.org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2-3542</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0243">
                <a:tc>
                  <a:txBody>
                    <a:bodyPr/>
                    <a:lstStyle/>
                    <a:p>
                      <a:pPr marL="0" marR="0">
                        <a:lnSpc>
                          <a:spcPct val="115000"/>
                        </a:lnSpc>
                        <a:spcBef>
                          <a:spcPts val="0"/>
                        </a:spcBef>
                        <a:spcAft>
                          <a:spcPts val="0"/>
                        </a:spcAft>
                      </a:pPr>
                      <a:r>
                        <a:rPr lang="en-US" sz="1050">
                          <a:solidFill>
                            <a:schemeClr val="tx1"/>
                          </a:solidFill>
                          <a:latin typeface="Calibri"/>
                          <a:ea typeface="Calibri"/>
                          <a:cs typeface="Calibri"/>
                        </a:rPr>
                        <a:t>Breast &amp; Plastics</a:t>
                      </a:r>
                      <a:endParaRPr lang="en-US" sz="120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050" dirty="0" err="1">
                          <a:solidFill>
                            <a:schemeClr val="tx1"/>
                          </a:solidFill>
                          <a:latin typeface="Calibri"/>
                          <a:ea typeface="Calibri"/>
                          <a:cs typeface="Calibri"/>
                        </a:rPr>
                        <a:t>Renetta</a:t>
                      </a:r>
                      <a:r>
                        <a:rPr lang="en-US" sz="1050" dirty="0">
                          <a:solidFill>
                            <a:schemeClr val="tx1"/>
                          </a:solidFill>
                          <a:latin typeface="Calibri"/>
                          <a:ea typeface="Calibri"/>
                          <a:cs typeface="Calibri"/>
                        </a:rPr>
                        <a:t> </a:t>
                      </a:r>
                      <a:r>
                        <a:rPr lang="en-US" sz="1050" dirty="0" err="1">
                          <a:solidFill>
                            <a:schemeClr val="tx1"/>
                          </a:solidFill>
                          <a:latin typeface="Calibri"/>
                          <a:ea typeface="Calibri"/>
                          <a:cs typeface="Calibri"/>
                        </a:rPr>
                        <a:t>Rotroff</a:t>
                      </a:r>
                      <a:endParaRPr lang="en-US" sz="12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kern="1200" dirty="0">
                          <a:solidFill>
                            <a:schemeClr val="tx1"/>
                          </a:solidFill>
                          <a:latin typeface="Calibri"/>
                          <a:ea typeface="Calibri"/>
                          <a:cs typeface="Calibri"/>
                        </a:rPr>
                        <a:t>rrotroff@nm.org</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50" dirty="0">
                          <a:solidFill>
                            <a:schemeClr val="tx1"/>
                          </a:solidFill>
                          <a:latin typeface="Calibri"/>
                          <a:ea typeface="Calibri"/>
                          <a:cs typeface="Calibri"/>
                        </a:rPr>
                        <a:t>2-3544</a:t>
                      </a:r>
                      <a:endParaRPr lang="en-US" sz="1200" dirty="0">
                        <a:solidFill>
                          <a:schemeClr val="tx1"/>
                        </a:solidFill>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8" name="Rectangle 7"/>
          <p:cNvSpPr/>
          <p:nvPr/>
        </p:nvSpPr>
        <p:spPr>
          <a:xfrm>
            <a:off x="609600" y="609600"/>
            <a:ext cx="79248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FSM Student will need to complete the one page “2016</a:t>
            </a:r>
            <a:r>
              <a:rPr lang="en-US" dirty="0" smtClean="0">
                <a:solidFill>
                  <a:srgbClr val="FF0000"/>
                </a:solidFill>
              </a:rPr>
              <a:t> </a:t>
            </a:r>
            <a:r>
              <a:rPr lang="en-US" dirty="0" smtClean="0">
                <a:solidFill>
                  <a:schemeClr val="tx1"/>
                </a:solidFill>
              </a:rPr>
              <a:t>Internal Observer” form and submit via email to the appropriate ORSC Nurse 48 hours prior to case</a:t>
            </a:r>
            <a:endParaRPr lang="en-US" dirty="0">
              <a:solidFill>
                <a:schemeClr val="tx1"/>
              </a:solidFill>
            </a:endParaRPr>
          </a:p>
        </p:txBody>
      </p:sp>
      <p:sp>
        <p:nvSpPr>
          <p:cNvPr id="5" name="Rectangle 4"/>
          <p:cNvSpPr/>
          <p:nvPr/>
        </p:nvSpPr>
        <p:spPr>
          <a:xfrm rot="19803403">
            <a:off x="-3248" y="344940"/>
            <a:ext cx="1484835" cy="38406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send to: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Rectangle 2"/>
          <p:cNvSpPr/>
          <p:nvPr/>
        </p:nvSpPr>
        <p:spPr>
          <a:xfrm>
            <a:off x="990600" y="0"/>
            <a:ext cx="7086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 name="Rectangle 1"/>
          <p:cNvSpPr>
            <a:spLocks noChangeArrowheads="1"/>
          </p:cNvSpPr>
          <p:nvPr/>
        </p:nvSpPr>
        <p:spPr bwMode="auto">
          <a:xfrm>
            <a:off x="1219200" y="-49787"/>
            <a:ext cx="6629400" cy="68788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50" b="1"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050" b="1" dirty="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ea typeface="Calibri" pitchFamily="34" charset="0"/>
                <a:cs typeface="Arial" pitchFamily="34" charset="0"/>
              </a:rPr>
              <a:t>Extra Notes:</a:t>
            </a:r>
          </a:p>
          <a:p>
            <a:pPr marL="0" marR="0" lvl="0" indent="0" algn="l" defTabSz="914400" rtl="0" eaLnBrk="1" fontAlgn="base" latinLnBrk="0" hangingPunct="1">
              <a:lnSpc>
                <a:spcPct val="100000"/>
              </a:lnSpc>
              <a:spcBef>
                <a:spcPct val="0"/>
              </a:spcBef>
              <a:spcAft>
                <a:spcPct val="0"/>
              </a:spcAft>
              <a:buClrTx/>
              <a:buSzTx/>
              <a:buFontTx/>
              <a:buNone/>
              <a:tabLst/>
            </a:pPr>
            <a:endParaRPr lang="en-US" sz="1050" b="1" dirty="0" smtClean="0">
              <a:ea typeface="Calibri" pitchFamily="34" charset="0"/>
              <a:cs typeface="Arial" pitchFamily="34" charset="0"/>
            </a:endParaRPr>
          </a:p>
          <a:p>
            <a:pPr lvl="0" fontAlgn="base">
              <a:spcBef>
                <a:spcPct val="0"/>
              </a:spcBef>
              <a:spcAft>
                <a:spcPct val="0"/>
              </a:spcAft>
            </a:pPr>
            <a:r>
              <a:rPr lang="en-US" sz="1050" b="1" dirty="0" smtClean="0">
                <a:ea typeface="Calibri" pitchFamily="34" charset="0"/>
                <a:cs typeface="Arial" pitchFamily="34" charset="0"/>
              </a:rPr>
              <a:t>Scrubs:  </a:t>
            </a:r>
            <a:r>
              <a:rPr lang="en-US" sz="1050" dirty="0" smtClean="0"/>
              <a:t>Be aware that you cannot observe in the OR unless you are in OR scrubs. Please make sure that you have obtained access to OR scrub dispenser prior to the day of the observation. Before attempting to enter to OR area, make sure you are dressed in proper OR attire: i.e. scrubs, an OR hat, and an OR mask.   Please wear your scrubs and comfortable shoes as you will be standing for a long time. No long sleeves under the scrubs, so please wear a short sleeve tee. Make sure to bring your NMH badge, cell phone and minimal items, as there is no secure place for you to store them. </a:t>
            </a:r>
          </a:p>
          <a:p>
            <a:pPr lvl="0" fontAlgn="base">
              <a:spcBef>
                <a:spcPct val="0"/>
              </a:spcBef>
              <a:spcAft>
                <a:spcPct val="0"/>
              </a:spcAft>
            </a:pPr>
            <a:endParaRPr lang="en-US" sz="1050" dirty="0" smtClean="0"/>
          </a:p>
          <a:p>
            <a:pPr lvl="0" fontAlgn="base">
              <a:spcBef>
                <a:spcPct val="0"/>
              </a:spcBef>
              <a:spcAft>
                <a:spcPct val="0"/>
              </a:spcAft>
            </a:pPr>
            <a:r>
              <a:rPr lang="en-US" sz="1050" dirty="0" smtClean="0"/>
              <a:t>FSM Student – prior to observation (3 days) contact Linda Daniels, </a:t>
            </a:r>
            <a:r>
              <a:rPr lang="en-US" sz="1050" dirty="0" smtClean="0">
                <a:hlinkClick r:id="rId2"/>
              </a:rPr>
              <a:t>l-daniels2@northwestern.edu</a:t>
            </a:r>
            <a:endParaRPr lang="en-US" sz="1050" dirty="0" smtClean="0"/>
          </a:p>
          <a:p>
            <a:pPr fontAlgn="base">
              <a:spcBef>
                <a:spcPct val="0"/>
              </a:spcBef>
              <a:spcAft>
                <a:spcPct val="0"/>
              </a:spcAft>
            </a:pPr>
            <a:endParaRPr lang="en-US" sz="1050" dirty="0" smtClean="0"/>
          </a:p>
          <a:p>
            <a:pPr lvl="0" eaLnBrk="0" fontAlgn="base" hangingPunct="0">
              <a:spcBef>
                <a:spcPct val="0"/>
              </a:spcBef>
              <a:spcAft>
                <a:spcPct val="0"/>
              </a:spcAft>
            </a:pPr>
            <a:r>
              <a:rPr lang="en-US" sz="1050" b="1" dirty="0" smtClean="0">
                <a:ea typeface="Calibri" pitchFamily="34" charset="0"/>
                <a:cs typeface="Arial" pitchFamily="34" charset="0"/>
              </a:rPr>
              <a:t>Scrub Machines</a:t>
            </a:r>
            <a:endParaRPr lang="en-US" sz="1050" dirty="0" smtClean="0">
              <a:cs typeface="Arial" pitchFamily="34" charset="0"/>
            </a:endParaRPr>
          </a:p>
          <a:p>
            <a:pPr lvl="0" eaLnBrk="0" fontAlgn="base" hangingPunct="0">
              <a:spcBef>
                <a:spcPct val="0"/>
              </a:spcBef>
              <a:spcAft>
                <a:spcPct val="0"/>
              </a:spcAft>
            </a:pPr>
            <a:r>
              <a:rPr lang="en-US" sz="1050" dirty="0" smtClean="0">
                <a:ea typeface="Calibri" pitchFamily="34" charset="0"/>
                <a:cs typeface="Arial" pitchFamily="34" charset="0"/>
              </a:rPr>
              <a:t>4th floor Olson Pavilion</a:t>
            </a:r>
            <a:br>
              <a:rPr lang="en-US" sz="1050" dirty="0" smtClean="0">
                <a:ea typeface="Calibri" pitchFamily="34" charset="0"/>
                <a:cs typeface="Arial" pitchFamily="34" charset="0"/>
              </a:rPr>
            </a:br>
            <a:r>
              <a:rPr lang="en-US" sz="1050" dirty="0" smtClean="0">
                <a:ea typeface="Calibri" pitchFamily="34" charset="0"/>
                <a:cs typeface="Arial" pitchFamily="34" charset="0"/>
              </a:rPr>
              <a:t>6th floor Feinberg Pavilion</a:t>
            </a:r>
            <a:br>
              <a:rPr lang="en-US" sz="1050" dirty="0" smtClean="0">
                <a:ea typeface="Calibri" pitchFamily="34" charset="0"/>
                <a:cs typeface="Arial" pitchFamily="34" charset="0"/>
              </a:rPr>
            </a:br>
            <a:r>
              <a:rPr lang="en-US" sz="1050" dirty="0" smtClean="0">
                <a:ea typeface="Calibri" pitchFamily="34" charset="0"/>
                <a:cs typeface="Arial" pitchFamily="34" charset="0"/>
              </a:rPr>
              <a:t>6th floor Prentice Women's Hospital</a:t>
            </a:r>
            <a:br>
              <a:rPr lang="en-US" sz="1050" dirty="0" smtClean="0">
                <a:ea typeface="Calibri" pitchFamily="34" charset="0"/>
                <a:cs typeface="Arial" pitchFamily="34" charset="0"/>
              </a:rPr>
            </a:br>
            <a:r>
              <a:rPr lang="en-US" sz="1050" dirty="0" smtClean="0">
                <a:ea typeface="Calibri" pitchFamily="34" charset="0"/>
                <a:cs typeface="Arial" pitchFamily="34" charset="0"/>
              </a:rPr>
              <a:t>9th floor Prentice Women's Hospital</a:t>
            </a:r>
            <a:endParaRPr lang="en-US" sz="1050" dirty="0" smtClean="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050" b="1" dirty="0" smtClean="0">
              <a:ea typeface="Calibri" pitchFamily="34" charset="0"/>
              <a:cs typeface="Arial" pitchFamily="34" charset="0"/>
            </a:endParaRPr>
          </a:p>
          <a:p>
            <a:pPr lvl="0" fontAlgn="base">
              <a:spcBef>
                <a:spcPct val="0"/>
              </a:spcBef>
              <a:spcAft>
                <a:spcPct val="0"/>
              </a:spcAft>
            </a:pPr>
            <a:r>
              <a:rPr lang="en-US" sz="1050" dirty="0" smtClean="0"/>
              <a:t>Since the OR schedule frequently changes, check the OR schedule on the day of your planned observation, to reconfirm the </a:t>
            </a:r>
            <a:r>
              <a:rPr lang="en-US" sz="1050" i="1" dirty="0" smtClean="0"/>
              <a:t>proposed</a:t>
            </a:r>
            <a:r>
              <a:rPr lang="en-US" sz="1050" dirty="0" smtClean="0"/>
              <a:t> time and room # of your case.    </a:t>
            </a:r>
            <a:r>
              <a:rPr lang="en-US" sz="1050" b="1" dirty="0" smtClean="0"/>
              <a:t>Feinberg Control room 6-5150</a:t>
            </a:r>
            <a:endParaRPr kumimoji="0" lang="en-US" sz="1050" b="1"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050" b="1" dirty="0" smtClean="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ea typeface="Calibri" pitchFamily="34" charset="0"/>
                <a:cs typeface="Arial" pitchFamily="34" charset="0"/>
              </a:rPr>
              <a:t>Feinberg ORs </a:t>
            </a:r>
            <a:endParaRPr kumimoji="0" lang="en-US" sz="105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ea typeface="Calibri" pitchFamily="34" charset="0"/>
                <a:cs typeface="Arial" pitchFamily="34" charset="0"/>
              </a:rPr>
              <a:t># 1-27 are on 5</a:t>
            </a:r>
            <a:r>
              <a:rPr kumimoji="0" lang="en-US" sz="1050" b="0" i="0" u="none" strike="noStrike" cap="none" normalizeH="0" baseline="30000" dirty="0" smtClean="0">
                <a:ln>
                  <a:noFill/>
                </a:ln>
                <a:solidFill>
                  <a:schemeClr val="tx1"/>
                </a:solidFill>
                <a:effectLst/>
                <a:ea typeface="Calibri" pitchFamily="34" charset="0"/>
                <a:cs typeface="Arial" pitchFamily="34" charset="0"/>
              </a:rPr>
              <a:t>th</a:t>
            </a:r>
            <a:r>
              <a:rPr kumimoji="0" lang="en-US" sz="1050" b="0" i="0" u="none" strike="noStrike" cap="none" normalizeH="0" baseline="0" dirty="0" smtClean="0">
                <a:ln>
                  <a:noFill/>
                </a:ln>
                <a:solidFill>
                  <a:schemeClr val="tx1"/>
                </a:solidFill>
                <a:effectLst/>
                <a:ea typeface="Calibri" pitchFamily="34" charset="0"/>
                <a:cs typeface="Arial" pitchFamily="34" charset="0"/>
              </a:rPr>
              <a:t> Floor</a:t>
            </a:r>
            <a:endParaRPr kumimoji="0" lang="en-US" sz="105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ea typeface="Calibri" pitchFamily="34" charset="0"/>
                <a:cs typeface="Arial" pitchFamily="34" charset="0"/>
              </a:rPr>
              <a:t># 30-37 are on 7</a:t>
            </a:r>
            <a:r>
              <a:rPr kumimoji="0" lang="en-US" sz="1050" b="0" i="0" u="none" strike="noStrike" cap="none" normalizeH="0" baseline="30000" dirty="0" smtClean="0">
                <a:ln>
                  <a:noFill/>
                </a:ln>
                <a:solidFill>
                  <a:schemeClr val="tx1"/>
                </a:solidFill>
                <a:effectLst/>
                <a:ea typeface="Calibri" pitchFamily="34" charset="0"/>
                <a:cs typeface="Arial" pitchFamily="34" charset="0"/>
              </a:rPr>
              <a:t>th</a:t>
            </a:r>
            <a:r>
              <a:rPr kumimoji="0" lang="en-US" sz="1050" b="0" i="0" u="none" strike="noStrike" cap="none" normalizeH="0" baseline="0" dirty="0" smtClean="0">
                <a:ln>
                  <a:noFill/>
                </a:ln>
                <a:solidFill>
                  <a:schemeClr val="tx1"/>
                </a:solidFill>
                <a:effectLst/>
                <a:ea typeface="Calibri" pitchFamily="34" charset="0"/>
                <a:cs typeface="Arial" pitchFamily="34" charset="0"/>
              </a:rPr>
              <a:t> Floor</a:t>
            </a:r>
          </a:p>
          <a:p>
            <a:pPr eaLnBrk="0" fontAlgn="base" hangingPunct="0">
              <a:spcBef>
                <a:spcPct val="0"/>
              </a:spcBef>
              <a:spcAft>
                <a:spcPct val="0"/>
              </a:spcAft>
            </a:pPr>
            <a:endParaRPr lang="en-US" sz="1050" dirty="0" smtClean="0">
              <a:cs typeface="Arial" pitchFamily="34" charset="0"/>
            </a:endParaRPr>
          </a:p>
          <a:p>
            <a:pPr lvl="0" eaLnBrk="0" fontAlgn="base" hangingPunct="0">
              <a:spcBef>
                <a:spcPct val="0"/>
              </a:spcBef>
              <a:spcAft>
                <a:spcPct val="0"/>
              </a:spcAft>
            </a:pPr>
            <a:r>
              <a:rPr lang="en-US" sz="1050" dirty="0" smtClean="0"/>
              <a:t>**As an observer please do not touch anything, stay out of everyone’s way, and if you feel faint at all step outside the operating room, or sit for a little. When you arrive please introduce yourself to the nurse coordinator. They will take down your name and request to see your badge, then then guide you on where to stand for optimal viewing. </a:t>
            </a:r>
          </a:p>
          <a:p>
            <a:pPr eaLnBrk="0" fontAlgn="base" hangingPunct="0">
              <a:spcBef>
                <a:spcPct val="0"/>
              </a:spcBef>
              <a:spcAft>
                <a:spcPct val="0"/>
              </a:spcAft>
            </a:pPr>
            <a:endParaRPr lang="en-US" sz="1050" dirty="0" smtClean="0">
              <a:cs typeface="Arial" pitchFamily="34" charset="0"/>
            </a:endParaRPr>
          </a:p>
          <a:p>
            <a:pPr eaLnBrk="0" fontAlgn="base" hangingPunct="0">
              <a:spcBef>
                <a:spcPct val="0"/>
              </a:spcBef>
              <a:spcAft>
                <a:spcPct val="0"/>
              </a:spcAft>
            </a:pPr>
            <a:r>
              <a:rPr lang="en-US" sz="1050" dirty="0" smtClean="0">
                <a:cs typeface="Arial" pitchFamily="34" charset="0"/>
              </a:rPr>
              <a:t>**W</a:t>
            </a:r>
            <a:r>
              <a:rPr lang="en-US" sz="1050" dirty="0" smtClean="0"/>
              <a:t>e strongly recommend that you work with the attending to identify a contact person who you can get in touch with prior to your OR experience who can help guide you through the observation experience including: informing you as to when the OR is </a:t>
            </a:r>
            <a:r>
              <a:rPr lang="en-US" sz="1050" i="1" dirty="0" smtClean="0"/>
              <a:t>actually </a:t>
            </a:r>
            <a:r>
              <a:rPr lang="en-US" sz="1050" dirty="0" smtClean="0"/>
              <a:t>going to happen, orienting you to the OR environment, introducing you to the OR personnel, and ensuring that you are shown the proper way to scrub your hands and to practice sterile technique in the OR, etc. </a:t>
            </a:r>
          </a:p>
          <a:p>
            <a:pPr eaLnBrk="0" fontAlgn="base" hangingPunct="0">
              <a:spcBef>
                <a:spcPct val="0"/>
              </a:spcBef>
              <a:spcAft>
                <a:spcPct val="0"/>
              </a:spcAft>
            </a:pPr>
            <a:endParaRPr lang="en-US" sz="1050" dirty="0" smtClean="0"/>
          </a:p>
          <a:p>
            <a:pPr eaLnBrk="0" fontAlgn="base" hangingPunct="0">
              <a:spcBef>
                <a:spcPct val="0"/>
              </a:spcBef>
              <a:spcAft>
                <a:spcPct val="0"/>
              </a:spcAft>
            </a:pPr>
            <a:r>
              <a:rPr lang="en-US" sz="1050" dirty="0" smtClean="0"/>
              <a:t>This contact person could be the attending himself/herself, the </a:t>
            </a:r>
            <a:r>
              <a:rPr lang="en-US" sz="1050" dirty="0" err="1" smtClean="0"/>
              <a:t>attending’s</a:t>
            </a:r>
            <a:r>
              <a:rPr lang="en-US" sz="1050" dirty="0" smtClean="0"/>
              <a:t> resident or Physician’s Assistant, the OR nurse, or someone else. Please confirm with the attending surgeon who they recommend would be the best contact person for the case you are planning to participate in. Contact this person a day or two before the planned surgery to make them aware you may be contacting them on the day of the surgery and to ensure that you have their correct contact info.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2087</TotalTime>
  <Words>386</Words>
  <Application>Microsoft Office PowerPoint</Application>
  <PresentationFormat>On-screen Show (4:3)</PresentationFormat>
  <Paragraphs>91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Surgical Observation  for FSM Students</vt:lpstr>
      <vt:lpstr>PowerPoint Presentation</vt:lpstr>
      <vt:lpstr>PowerPoint Presentation</vt:lpstr>
      <vt:lpstr>PowerPoint Presentation</vt:lpstr>
      <vt:lpstr>PowerPoint Presentation</vt:lpstr>
    </vt:vector>
  </TitlesOfParts>
  <Company>NMFF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Northwestern Medical Faculty Foundation</dc:creator>
  <cp:lastModifiedBy>Reczynski, Anna</cp:lastModifiedBy>
  <cp:revision>58</cp:revision>
  <cp:lastPrinted>2015-09-09T16:04:34Z</cp:lastPrinted>
  <dcterms:created xsi:type="dcterms:W3CDTF">2015-07-07T14:48:12Z</dcterms:created>
  <dcterms:modified xsi:type="dcterms:W3CDTF">2016-08-30T22:38:20Z</dcterms:modified>
</cp:coreProperties>
</file>